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41"/>
  </p:notesMasterIdLst>
  <p:sldIdLst>
    <p:sldId id="270" r:id="rId3"/>
    <p:sldId id="268" r:id="rId4"/>
    <p:sldId id="272" r:id="rId5"/>
    <p:sldId id="288" r:id="rId6"/>
    <p:sldId id="290" r:id="rId7"/>
    <p:sldId id="294" r:id="rId8"/>
    <p:sldId id="289" r:id="rId9"/>
    <p:sldId id="295" r:id="rId10"/>
    <p:sldId id="278" r:id="rId11"/>
    <p:sldId id="292" r:id="rId12"/>
    <p:sldId id="296" r:id="rId13"/>
    <p:sldId id="297" r:id="rId14"/>
    <p:sldId id="298" r:id="rId15"/>
    <p:sldId id="299" r:id="rId16"/>
    <p:sldId id="300" r:id="rId17"/>
    <p:sldId id="301" r:id="rId18"/>
    <p:sldId id="302" r:id="rId19"/>
    <p:sldId id="303" r:id="rId20"/>
    <p:sldId id="304" r:id="rId21"/>
    <p:sldId id="276" r:id="rId22"/>
    <p:sldId id="306" r:id="rId23"/>
    <p:sldId id="307" r:id="rId24"/>
    <p:sldId id="308" r:id="rId25"/>
    <p:sldId id="309" r:id="rId26"/>
    <p:sldId id="281" r:id="rId27"/>
    <p:sldId id="310" r:id="rId28"/>
    <p:sldId id="312" r:id="rId29"/>
    <p:sldId id="287" r:id="rId30"/>
    <p:sldId id="313" r:id="rId31"/>
    <p:sldId id="314" r:id="rId32"/>
    <p:sldId id="315" r:id="rId33"/>
    <p:sldId id="286" r:id="rId34"/>
    <p:sldId id="277" r:id="rId35"/>
    <p:sldId id="279" r:id="rId36"/>
    <p:sldId id="316" r:id="rId37"/>
    <p:sldId id="282" r:id="rId38"/>
    <p:sldId id="305" r:id="rId39"/>
    <p:sldId id="317"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DF8"/>
    <a:srgbClr val="FEFBF3"/>
    <a:srgbClr val="FFED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9" autoAdjust="0"/>
    <p:restoredTop sz="94660"/>
  </p:normalViewPr>
  <p:slideViewPr>
    <p:cSldViewPr snapToGrid="0" showGuides="1">
      <p:cViewPr varScale="1">
        <p:scale>
          <a:sx n="109" d="100"/>
          <a:sy n="109" d="100"/>
        </p:scale>
        <p:origin x="222" y="9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ight" panose="00020600040101010101" pitchFamily="18" charset="-122"/>
                <a:ea typeface="阿里巴巴普惠体 Light"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ight" panose="00020600040101010101" pitchFamily="18" charset="-122"/>
                <a:ea typeface="阿里巴巴普惠体 Light" panose="00020600040101010101" pitchFamily="18" charset="-122"/>
              </a:defRPr>
            </a:lvl1pPr>
          </a:lstStyle>
          <a:p>
            <a:fld id="{53DFF804-25EE-426F-82A8-5611D3350CE1}" type="datetimeFigureOut">
              <a:rPr lang="zh-CN" altLang="en-US" smtClean="0"/>
              <a:pPr/>
              <a:t>2023/4/23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ight" panose="00020600040101010101" pitchFamily="18" charset="-122"/>
                <a:ea typeface="阿里巴巴普惠体 Light"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ight" panose="00020600040101010101" pitchFamily="18" charset="-122"/>
                <a:ea typeface="阿里巴巴普惠体 Light" panose="00020600040101010101" pitchFamily="18" charset="-122"/>
              </a:defRPr>
            </a:lvl1pPr>
          </a:lstStyle>
          <a:p>
            <a:fld id="{4B389E95-0E79-4AF7-815C-397FB6D58128}" type="slidenum">
              <a:rPr lang="zh-CN" altLang="en-US" smtClean="0"/>
              <a:pPr/>
              <a:t>‹#›</a:t>
            </a:fld>
            <a:endParaRPr lang="zh-CN" altLang="en-US" dirty="0"/>
          </a:p>
        </p:txBody>
      </p:sp>
    </p:spTree>
    <p:extLst>
      <p:ext uri="{BB962C8B-B14F-4D97-AF65-F5344CB8AC3E}">
        <p14:creationId xmlns:p14="http://schemas.microsoft.com/office/powerpoint/2010/main" val="174583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Light" panose="00020600040101010101" pitchFamily="18" charset="-122"/>
        <a:ea typeface="阿里巴巴普惠体 Light" panose="00020600040101010101" pitchFamily="18" charset="-122"/>
        <a:cs typeface="+mn-cs"/>
      </a:defRPr>
    </a:lvl1pPr>
    <a:lvl2pPr marL="457200" algn="l" defTabSz="914400" rtl="0" eaLnBrk="1" latinLnBrk="0" hangingPunct="1">
      <a:defRPr sz="1200" kern="1200">
        <a:solidFill>
          <a:schemeClr val="tx1"/>
        </a:solidFill>
        <a:latin typeface="阿里巴巴普惠体 Light" panose="00020600040101010101" pitchFamily="18" charset="-122"/>
        <a:ea typeface="阿里巴巴普惠体 Light" panose="00020600040101010101" pitchFamily="18" charset="-122"/>
        <a:cs typeface="+mn-cs"/>
      </a:defRPr>
    </a:lvl2pPr>
    <a:lvl3pPr marL="914400" algn="l" defTabSz="914400" rtl="0" eaLnBrk="1" latinLnBrk="0" hangingPunct="1">
      <a:defRPr sz="1200" kern="1200">
        <a:solidFill>
          <a:schemeClr val="tx1"/>
        </a:solidFill>
        <a:latin typeface="阿里巴巴普惠体 Light" panose="00020600040101010101" pitchFamily="18" charset="-122"/>
        <a:ea typeface="阿里巴巴普惠体 Light" panose="00020600040101010101" pitchFamily="18" charset="-122"/>
        <a:cs typeface="+mn-cs"/>
      </a:defRPr>
    </a:lvl3pPr>
    <a:lvl4pPr marL="1371600" algn="l" defTabSz="914400" rtl="0" eaLnBrk="1" latinLnBrk="0" hangingPunct="1">
      <a:defRPr sz="1200" kern="1200">
        <a:solidFill>
          <a:schemeClr val="tx1"/>
        </a:solidFill>
        <a:latin typeface="阿里巴巴普惠体 Light" panose="00020600040101010101" pitchFamily="18" charset="-122"/>
        <a:ea typeface="阿里巴巴普惠体 Light" panose="00020600040101010101" pitchFamily="18" charset="-122"/>
        <a:cs typeface="+mn-cs"/>
      </a:defRPr>
    </a:lvl4pPr>
    <a:lvl5pPr marL="1828800" algn="l" defTabSz="914400" rtl="0" eaLnBrk="1" latinLnBrk="0" hangingPunct="1">
      <a:defRPr sz="1200" kern="1200">
        <a:solidFill>
          <a:schemeClr val="tx1"/>
        </a:solidFill>
        <a:latin typeface="阿里巴巴普惠体 Light" panose="00020600040101010101" pitchFamily="18" charset="-122"/>
        <a:ea typeface="阿里巴巴普惠体 Light"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389E95-0E79-4AF7-815C-397FB6D58128}" type="slidenum">
              <a:rPr lang="zh-CN" altLang="en-US" smtClean="0"/>
              <a:t>1</a:t>
            </a:fld>
            <a:endParaRPr lang="zh-CN" altLang="en-US"/>
          </a:p>
        </p:txBody>
      </p:sp>
    </p:spTree>
    <p:extLst>
      <p:ext uri="{BB962C8B-B14F-4D97-AF65-F5344CB8AC3E}">
        <p14:creationId xmlns:p14="http://schemas.microsoft.com/office/powerpoint/2010/main" val="71149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14</a:t>
            </a:fld>
            <a:endParaRPr lang="zh-CN" altLang="en-US"/>
          </a:p>
        </p:txBody>
      </p:sp>
    </p:spTree>
    <p:extLst>
      <p:ext uri="{BB962C8B-B14F-4D97-AF65-F5344CB8AC3E}">
        <p14:creationId xmlns:p14="http://schemas.microsoft.com/office/powerpoint/2010/main" val="379797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20</a:t>
            </a:fld>
            <a:endParaRPr lang="zh-CN" altLang="en-US"/>
          </a:p>
        </p:txBody>
      </p:sp>
    </p:spTree>
    <p:extLst>
      <p:ext uri="{BB962C8B-B14F-4D97-AF65-F5344CB8AC3E}">
        <p14:creationId xmlns:p14="http://schemas.microsoft.com/office/powerpoint/2010/main" val="81724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21</a:t>
            </a:fld>
            <a:endParaRPr lang="zh-CN" altLang="en-US"/>
          </a:p>
        </p:txBody>
      </p:sp>
    </p:spTree>
    <p:extLst>
      <p:ext uri="{BB962C8B-B14F-4D97-AF65-F5344CB8AC3E}">
        <p14:creationId xmlns:p14="http://schemas.microsoft.com/office/powerpoint/2010/main" val="2498254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22</a:t>
            </a:fld>
            <a:endParaRPr lang="zh-CN" altLang="en-US"/>
          </a:p>
        </p:txBody>
      </p:sp>
    </p:spTree>
    <p:extLst>
      <p:ext uri="{BB962C8B-B14F-4D97-AF65-F5344CB8AC3E}">
        <p14:creationId xmlns:p14="http://schemas.microsoft.com/office/powerpoint/2010/main" val="362511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23</a:t>
            </a:fld>
            <a:endParaRPr lang="zh-CN" altLang="en-US"/>
          </a:p>
        </p:txBody>
      </p:sp>
    </p:spTree>
    <p:extLst>
      <p:ext uri="{BB962C8B-B14F-4D97-AF65-F5344CB8AC3E}">
        <p14:creationId xmlns:p14="http://schemas.microsoft.com/office/powerpoint/2010/main" val="947098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24</a:t>
            </a:fld>
            <a:endParaRPr lang="zh-CN" altLang="en-US"/>
          </a:p>
        </p:txBody>
      </p:sp>
    </p:spTree>
    <p:extLst>
      <p:ext uri="{BB962C8B-B14F-4D97-AF65-F5344CB8AC3E}">
        <p14:creationId xmlns:p14="http://schemas.microsoft.com/office/powerpoint/2010/main" val="49402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25</a:t>
            </a:fld>
            <a:endParaRPr lang="zh-CN" altLang="en-US"/>
          </a:p>
        </p:txBody>
      </p:sp>
    </p:spTree>
    <p:extLst>
      <p:ext uri="{BB962C8B-B14F-4D97-AF65-F5344CB8AC3E}">
        <p14:creationId xmlns:p14="http://schemas.microsoft.com/office/powerpoint/2010/main" val="228446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26</a:t>
            </a:fld>
            <a:endParaRPr lang="zh-CN" altLang="en-US"/>
          </a:p>
        </p:txBody>
      </p:sp>
    </p:spTree>
    <p:extLst>
      <p:ext uri="{BB962C8B-B14F-4D97-AF65-F5344CB8AC3E}">
        <p14:creationId xmlns:p14="http://schemas.microsoft.com/office/powerpoint/2010/main" val="350970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27</a:t>
            </a:fld>
            <a:endParaRPr lang="zh-CN" altLang="en-US"/>
          </a:p>
        </p:txBody>
      </p:sp>
    </p:spTree>
    <p:extLst>
      <p:ext uri="{BB962C8B-B14F-4D97-AF65-F5344CB8AC3E}">
        <p14:creationId xmlns:p14="http://schemas.microsoft.com/office/powerpoint/2010/main" val="346232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28</a:t>
            </a:fld>
            <a:endParaRPr lang="zh-CN" altLang="en-US"/>
          </a:p>
        </p:txBody>
      </p:sp>
    </p:spTree>
    <p:extLst>
      <p:ext uri="{BB962C8B-B14F-4D97-AF65-F5344CB8AC3E}">
        <p14:creationId xmlns:p14="http://schemas.microsoft.com/office/powerpoint/2010/main" val="303135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a:t>
            </a:fld>
            <a:endParaRPr lang="zh-CN" altLang="en-US"/>
          </a:p>
        </p:txBody>
      </p:sp>
    </p:spTree>
    <p:extLst>
      <p:ext uri="{BB962C8B-B14F-4D97-AF65-F5344CB8AC3E}">
        <p14:creationId xmlns:p14="http://schemas.microsoft.com/office/powerpoint/2010/main" val="150491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29</a:t>
            </a:fld>
            <a:endParaRPr lang="zh-CN" altLang="en-US"/>
          </a:p>
        </p:txBody>
      </p:sp>
    </p:spTree>
    <p:extLst>
      <p:ext uri="{BB962C8B-B14F-4D97-AF65-F5344CB8AC3E}">
        <p14:creationId xmlns:p14="http://schemas.microsoft.com/office/powerpoint/2010/main" val="2631835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32</a:t>
            </a:fld>
            <a:endParaRPr lang="zh-CN" altLang="en-US"/>
          </a:p>
        </p:txBody>
      </p:sp>
    </p:spTree>
    <p:extLst>
      <p:ext uri="{BB962C8B-B14F-4D97-AF65-F5344CB8AC3E}">
        <p14:creationId xmlns:p14="http://schemas.microsoft.com/office/powerpoint/2010/main" val="7214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33</a:t>
            </a:fld>
            <a:endParaRPr lang="zh-CN" altLang="en-US"/>
          </a:p>
        </p:txBody>
      </p:sp>
    </p:spTree>
    <p:extLst>
      <p:ext uri="{BB962C8B-B14F-4D97-AF65-F5344CB8AC3E}">
        <p14:creationId xmlns:p14="http://schemas.microsoft.com/office/powerpoint/2010/main" val="2221195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34</a:t>
            </a:fld>
            <a:endParaRPr lang="zh-CN" altLang="en-US"/>
          </a:p>
        </p:txBody>
      </p:sp>
    </p:spTree>
    <p:extLst>
      <p:ext uri="{BB962C8B-B14F-4D97-AF65-F5344CB8AC3E}">
        <p14:creationId xmlns:p14="http://schemas.microsoft.com/office/powerpoint/2010/main" val="3509603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35</a:t>
            </a:fld>
            <a:endParaRPr lang="zh-CN" altLang="en-US"/>
          </a:p>
        </p:txBody>
      </p:sp>
    </p:spTree>
    <p:extLst>
      <p:ext uri="{BB962C8B-B14F-4D97-AF65-F5344CB8AC3E}">
        <p14:creationId xmlns:p14="http://schemas.microsoft.com/office/powerpoint/2010/main" val="400220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36</a:t>
            </a:fld>
            <a:endParaRPr lang="zh-CN" altLang="en-US"/>
          </a:p>
        </p:txBody>
      </p:sp>
    </p:spTree>
    <p:extLst>
      <p:ext uri="{BB962C8B-B14F-4D97-AF65-F5344CB8AC3E}">
        <p14:creationId xmlns:p14="http://schemas.microsoft.com/office/powerpoint/2010/main" val="3048852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37</a:t>
            </a:fld>
            <a:endParaRPr lang="zh-CN" altLang="en-US"/>
          </a:p>
        </p:txBody>
      </p:sp>
    </p:spTree>
    <p:extLst>
      <p:ext uri="{BB962C8B-B14F-4D97-AF65-F5344CB8AC3E}">
        <p14:creationId xmlns:p14="http://schemas.microsoft.com/office/powerpoint/2010/main" val="730752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389E95-0E79-4AF7-815C-397FB6D58128}" type="slidenum">
              <a:rPr lang="zh-CN" altLang="en-US" smtClean="0"/>
              <a:t>38</a:t>
            </a:fld>
            <a:endParaRPr lang="zh-CN" altLang="en-US"/>
          </a:p>
        </p:txBody>
      </p:sp>
    </p:spTree>
    <p:extLst>
      <p:ext uri="{BB962C8B-B14F-4D97-AF65-F5344CB8AC3E}">
        <p14:creationId xmlns:p14="http://schemas.microsoft.com/office/powerpoint/2010/main" val="92853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3</a:t>
            </a:fld>
            <a:endParaRPr lang="zh-CN" altLang="en-US"/>
          </a:p>
        </p:txBody>
      </p:sp>
    </p:spTree>
    <p:extLst>
      <p:ext uri="{BB962C8B-B14F-4D97-AF65-F5344CB8AC3E}">
        <p14:creationId xmlns:p14="http://schemas.microsoft.com/office/powerpoint/2010/main" val="340524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4</a:t>
            </a:fld>
            <a:endParaRPr lang="zh-CN" altLang="en-US"/>
          </a:p>
        </p:txBody>
      </p:sp>
    </p:spTree>
    <p:extLst>
      <p:ext uri="{BB962C8B-B14F-4D97-AF65-F5344CB8AC3E}">
        <p14:creationId xmlns:p14="http://schemas.microsoft.com/office/powerpoint/2010/main" val="219155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5</a:t>
            </a:fld>
            <a:endParaRPr lang="zh-CN" altLang="en-US"/>
          </a:p>
        </p:txBody>
      </p:sp>
    </p:spTree>
    <p:extLst>
      <p:ext uri="{BB962C8B-B14F-4D97-AF65-F5344CB8AC3E}">
        <p14:creationId xmlns:p14="http://schemas.microsoft.com/office/powerpoint/2010/main" val="102423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6</a:t>
            </a:fld>
            <a:endParaRPr lang="zh-CN" altLang="en-US"/>
          </a:p>
        </p:txBody>
      </p:sp>
    </p:spTree>
    <p:extLst>
      <p:ext uri="{BB962C8B-B14F-4D97-AF65-F5344CB8AC3E}">
        <p14:creationId xmlns:p14="http://schemas.microsoft.com/office/powerpoint/2010/main" val="135152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7</a:t>
            </a:fld>
            <a:endParaRPr lang="zh-CN" altLang="en-US"/>
          </a:p>
        </p:txBody>
      </p:sp>
    </p:spTree>
    <p:extLst>
      <p:ext uri="{BB962C8B-B14F-4D97-AF65-F5344CB8AC3E}">
        <p14:creationId xmlns:p14="http://schemas.microsoft.com/office/powerpoint/2010/main" val="350397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9</a:t>
            </a:fld>
            <a:endParaRPr lang="zh-CN" altLang="en-US"/>
          </a:p>
        </p:txBody>
      </p:sp>
    </p:spTree>
    <p:extLst>
      <p:ext uri="{BB962C8B-B14F-4D97-AF65-F5344CB8AC3E}">
        <p14:creationId xmlns:p14="http://schemas.microsoft.com/office/powerpoint/2010/main" val="247169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10</a:t>
            </a:fld>
            <a:endParaRPr lang="zh-CN" altLang="en-US"/>
          </a:p>
        </p:txBody>
      </p:sp>
    </p:spTree>
    <p:extLst>
      <p:ext uri="{BB962C8B-B14F-4D97-AF65-F5344CB8AC3E}">
        <p14:creationId xmlns:p14="http://schemas.microsoft.com/office/powerpoint/2010/main" val="223793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68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3436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2023/4/23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2447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32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460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E91D7938-63F3-4005-97AB-7C77EF536AF2}"/>
              </a:ext>
            </a:extLst>
          </p:cNvPr>
          <p:cNvSpPr>
            <a:spLocks/>
          </p:cNvSpPr>
          <p:nvPr userDrawn="1"/>
        </p:nvSpPr>
        <p:spPr bwMode="auto">
          <a:xfrm>
            <a:off x="210208" y="126124"/>
            <a:ext cx="845346" cy="74080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7000B"/>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阿里巴巴普惠体" panose="00020600040101010101" pitchFamily="18" charset="-122"/>
              <a:ea typeface="阿里巴巴普惠体" panose="00020600040101010101" pitchFamily="18" charset="-122"/>
              <a:cs typeface="+mn-cs"/>
            </a:endParaRPr>
          </a:p>
        </p:txBody>
      </p:sp>
      <p:cxnSp>
        <p:nvCxnSpPr>
          <p:cNvPr id="8" name="直接连接符 7">
            <a:extLst>
              <a:ext uri="{FF2B5EF4-FFF2-40B4-BE49-F238E27FC236}">
                <a16:creationId xmlns:a16="http://schemas.microsoft.com/office/drawing/2014/main" id="{2E1834A3-8D5B-41E5-82F6-44AD2F94E4F2}"/>
              </a:ext>
            </a:extLst>
          </p:cNvPr>
          <p:cNvCxnSpPr>
            <a:cxnSpLocks/>
          </p:cNvCxnSpPr>
          <p:nvPr userDrawn="1"/>
        </p:nvCxnSpPr>
        <p:spPr>
          <a:xfrm>
            <a:off x="972635" y="866929"/>
            <a:ext cx="1121936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9" name="Freeform 5">
            <a:extLst>
              <a:ext uri="{FF2B5EF4-FFF2-40B4-BE49-F238E27FC236}">
                <a16:creationId xmlns:a16="http://schemas.microsoft.com/office/drawing/2014/main" id="{8740F3F4-330A-44B1-B93D-6EDB69568DE0}"/>
              </a:ext>
            </a:extLst>
          </p:cNvPr>
          <p:cNvSpPr/>
          <p:nvPr userDrawn="1"/>
        </p:nvSpPr>
        <p:spPr bwMode="auto">
          <a:xfrm>
            <a:off x="0" y="6769100"/>
            <a:ext cx="12192000" cy="88900"/>
          </a:xfrm>
          <a:prstGeom prst="rect">
            <a:avLst/>
          </a:prstGeom>
          <a:solidFill>
            <a:srgbClr val="C4261D"/>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pic>
        <p:nvPicPr>
          <p:cNvPr id="10" name="Aitds9" descr="图片包含 钟表, 照片, 黑色, 过滤网&#10;&#10;描述已自动生成">
            <a:extLst>
              <a:ext uri="{FF2B5EF4-FFF2-40B4-BE49-F238E27FC236}">
                <a16:creationId xmlns:a16="http://schemas.microsoft.com/office/drawing/2014/main" id="{A14B588B-A18D-4BFC-9888-FB6EADDFC829}"/>
              </a:ext>
            </a:extLst>
          </p:cNvPr>
          <p:cNvPicPr>
            <a:picLocks noChangeAspect="1"/>
          </p:cNvPicPr>
          <p:nvPr userDrawn="1"/>
        </p:nvPicPr>
        <p:blipFill>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flipH="1">
            <a:off x="9071429" y="0"/>
            <a:ext cx="3120571" cy="1735089"/>
          </a:xfrm>
          <a:prstGeom prst="rect">
            <a:avLst/>
          </a:prstGeom>
        </p:spPr>
      </p:pic>
    </p:spTree>
    <p:extLst>
      <p:ext uri="{BB962C8B-B14F-4D97-AF65-F5344CB8AC3E}">
        <p14:creationId xmlns:p14="http://schemas.microsoft.com/office/powerpoint/2010/main" val="2347316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57369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3224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6915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627783" y="6740729"/>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行</a:t>
            </a:r>
            <a:r>
              <a:rPr lang="zh-CN" altLang="en-US" sz="100" dirty="0" smtClean="0">
                <a:solidFill>
                  <a:prstClr val="black"/>
                </a:solidFill>
                <a:ea typeface="微软雅黑" panose="020B0503020204020204" pitchFamily="34" charset="-122"/>
                <a:hlinkClick r:id="rId2"/>
              </a:rPr>
              <a:t>业</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2360273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028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68F73B-ABC9-4732-B0D4-2B0009F2901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F21A7244-E5DB-429E-A2BE-8D12517DD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5D28730-C7F4-4E56-A06A-BD525DA4A14D}"/>
              </a:ext>
            </a:extLst>
          </p:cNvPr>
          <p:cNvSpPr>
            <a:spLocks noGrp="1"/>
          </p:cNvSpPr>
          <p:nvPr>
            <p:ph type="dt" sz="half" idx="10"/>
          </p:nvPr>
        </p:nvSpPr>
        <p:spPr/>
        <p:txBody>
          <a:bodyPr/>
          <a:lstStyle/>
          <a:p>
            <a:endParaRPr lang="zh-CN" altLang="en-US" dirty="0"/>
          </a:p>
        </p:txBody>
      </p:sp>
      <p:sp>
        <p:nvSpPr>
          <p:cNvPr id="5" name="页脚占位符 4">
            <a:extLst>
              <a:ext uri="{FF2B5EF4-FFF2-40B4-BE49-F238E27FC236}">
                <a16:creationId xmlns:a16="http://schemas.microsoft.com/office/drawing/2014/main" id="{5C46C2D5-A049-4469-B8DD-1F210232A432}"/>
              </a:ext>
            </a:extLst>
          </p:cNvPr>
          <p:cNvSpPr>
            <a:spLocks noGrp="1"/>
          </p:cNvSpPr>
          <p:nvPr>
            <p:ph type="ftr" sz="quarter" idx="11"/>
          </p:nvPr>
        </p:nvSpPr>
        <p:spPr/>
        <p:txBody>
          <a:bodyPr/>
          <a:lstStyle>
            <a:lvl1pPr>
              <a:defRPr b="0" i="0"/>
            </a:lvl1pPr>
          </a:lstStyle>
          <a:p>
            <a:endParaRPr lang="zh-CN" altLang="en-US" dirty="0"/>
          </a:p>
        </p:txBody>
      </p:sp>
      <p:sp>
        <p:nvSpPr>
          <p:cNvPr id="6" name="灯片编号占位符 5">
            <a:extLst>
              <a:ext uri="{FF2B5EF4-FFF2-40B4-BE49-F238E27FC236}">
                <a16:creationId xmlns:a16="http://schemas.microsoft.com/office/drawing/2014/main" id="{2941B026-CFA1-4478-B5CD-669D15A5B0F5}"/>
              </a:ext>
            </a:extLst>
          </p:cNvPr>
          <p:cNvSpPr>
            <a:spLocks noGrp="1"/>
          </p:cNvSpPr>
          <p:nvPr>
            <p:ph type="sldNum" sz="quarter" idx="12"/>
          </p:nvPr>
        </p:nvSpPr>
        <p:spPr/>
        <p:txBody>
          <a:bodyPr/>
          <a:lstStyle/>
          <a:p>
            <a:endParaRPr lang="zh-CN" altLang="en-US" dirty="0"/>
          </a:p>
        </p:txBody>
      </p:sp>
      <p:sp>
        <p:nvSpPr>
          <p:cNvPr id="7" name="Freeform 9">
            <a:extLst>
              <a:ext uri="{FF2B5EF4-FFF2-40B4-BE49-F238E27FC236}">
                <a16:creationId xmlns:a16="http://schemas.microsoft.com/office/drawing/2014/main" id="{E91D7938-63F3-4005-97AB-7C77EF536AF2}"/>
              </a:ext>
            </a:extLst>
          </p:cNvPr>
          <p:cNvSpPr>
            <a:spLocks/>
          </p:cNvSpPr>
          <p:nvPr userDrawn="1"/>
        </p:nvSpPr>
        <p:spPr bwMode="auto">
          <a:xfrm>
            <a:off x="210208" y="126124"/>
            <a:ext cx="845346" cy="74080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7000B"/>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阿里巴巴普惠体" panose="00020600040101010101" pitchFamily="18" charset="-122"/>
              <a:ea typeface="阿里巴巴普惠体" panose="00020600040101010101" pitchFamily="18" charset="-122"/>
              <a:cs typeface="+mn-cs"/>
            </a:endParaRPr>
          </a:p>
        </p:txBody>
      </p:sp>
      <p:cxnSp>
        <p:nvCxnSpPr>
          <p:cNvPr id="8" name="直接连接符 7">
            <a:extLst>
              <a:ext uri="{FF2B5EF4-FFF2-40B4-BE49-F238E27FC236}">
                <a16:creationId xmlns:a16="http://schemas.microsoft.com/office/drawing/2014/main" id="{2E1834A3-8D5B-41E5-82F6-44AD2F94E4F2}"/>
              </a:ext>
            </a:extLst>
          </p:cNvPr>
          <p:cNvCxnSpPr>
            <a:cxnSpLocks/>
          </p:cNvCxnSpPr>
          <p:nvPr userDrawn="1"/>
        </p:nvCxnSpPr>
        <p:spPr>
          <a:xfrm>
            <a:off x="972635" y="866929"/>
            <a:ext cx="1121936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9" name="Aitds9" descr="图片包含 钟表, 照片, 黑色, 过滤网&#10;&#10;描述已自动生成">
            <a:extLst>
              <a:ext uri="{FF2B5EF4-FFF2-40B4-BE49-F238E27FC236}">
                <a16:creationId xmlns:a16="http://schemas.microsoft.com/office/drawing/2014/main" id="{A14B588B-A18D-4BFC-9888-FB6EADDFC829}"/>
              </a:ext>
            </a:extLst>
          </p:cNvPr>
          <p:cNvPicPr>
            <a:picLocks noChangeAspect="1"/>
          </p:cNvPicPr>
          <p:nvPr userDrawn="1"/>
        </p:nvPicPr>
        <p:blipFill>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flipH="1">
            <a:off x="9071429" y="0"/>
            <a:ext cx="3120571" cy="1735089"/>
          </a:xfrm>
          <a:prstGeom prst="rect">
            <a:avLst/>
          </a:prstGeom>
        </p:spPr>
      </p:pic>
      <p:sp>
        <p:nvSpPr>
          <p:cNvPr id="10" name="Freeform 5">
            <a:extLst>
              <a:ext uri="{FF2B5EF4-FFF2-40B4-BE49-F238E27FC236}">
                <a16:creationId xmlns:a16="http://schemas.microsoft.com/office/drawing/2014/main" id="{8740F3F4-330A-44B1-B93D-6EDB69568DE0}"/>
              </a:ext>
            </a:extLst>
          </p:cNvPr>
          <p:cNvSpPr/>
          <p:nvPr userDrawn="1"/>
        </p:nvSpPr>
        <p:spPr bwMode="auto">
          <a:xfrm>
            <a:off x="0" y="6769100"/>
            <a:ext cx="12192000" cy="88900"/>
          </a:xfrm>
          <a:prstGeom prst="rect">
            <a:avLst/>
          </a:prstGeom>
          <a:solidFill>
            <a:srgbClr val="C4261D"/>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Tree>
    <p:extLst>
      <p:ext uri="{BB962C8B-B14F-4D97-AF65-F5344CB8AC3E}">
        <p14:creationId xmlns:p14="http://schemas.microsoft.com/office/powerpoint/2010/main" val="25854872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683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61"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1783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svg"/><Relationship Id="rId5" Type="http://schemas.openxmlformats.org/officeDocument/2006/relationships/image" Target="../media/image4.png"/><Relationship Id="rId15" Type="http://schemas.openxmlformats.org/officeDocument/2006/relationships/image" Target="../media/image9.png"/><Relationship Id="rId4" Type="http://schemas.microsoft.com/office/2007/relationships/hdphoto" Target="../media/hdphoto2.wdp"/><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20.xml"/></Relationships>
</file>

<file path=ppt/slides/_rels/slide23.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notesSlide" Target="../notesSlides/notesSlide14.xml"/><Relationship Id="rId4" Type="http://schemas.openxmlformats.org/officeDocument/2006/relationships/tags" Target="../tags/tag24.xml"/><Relationship Id="rId9"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svg"/><Relationship Id="rId5" Type="http://schemas.openxmlformats.org/officeDocument/2006/relationships/image" Target="../media/image4.png"/><Relationship Id="rId15" Type="http://schemas.openxmlformats.org/officeDocument/2006/relationships/image" Target="../media/image9.png"/><Relationship Id="rId4" Type="http://schemas.microsoft.com/office/2007/relationships/hdphoto" Target="../media/hdphoto2.wdp"/><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4.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3.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itds1" descr="图片包含 游戏机, 乐高&#10;&#10;描述已自动生成">
            <a:extLst>
              <a:ext uri="{FF2B5EF4-FFF2-40B4-BE49-F238E27FC236}">
                <a16:creationId xmlns:a16="http://schemas.microsoft.com/office/drawing/2014/main" id="{C9AA3D11-5A9C-4DE5-9C51-5A3B6A59D173}"/>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3145483" y="2776677"/>
            <a:ext cx="5805714" cy="2927437"/>
          </a:xfrm>
          <a:prstGeom prst="rect">
            <a:avLst/>
          </a:prstGeom>
        </p:spPr>
      </p:pic>
      <p:pic>
        <p:nvPicPr>
          <p:cNvPr id="16" name="Aitds2" descr="图片包含 游戏机, 钟表&#10;&#10;描述已自动生成">
            <a:extLst>
              <a:ext uri="{FF2B5EF4-FFF2-40B4-BE49-F238E27FC236}">
                <a16:creationId xmlns:a16="http://schemas.microsoft.com/office/drawing/2014/main" id="{C88E0C9C-1A3D-44DC-9F8D-F5D2437E30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050" y="3996166"/>
            <a:ext cx="1558763" cy="1839078"/>
          </a:xfrm>
          <a:prstGeom prst="rect">
            <a:avLst/>
          </a:prstGeom>
        </p:spPr>
      </p:pic>
      <p:sp>
        <p:nvSpPr>
          <p:cNvPr id="53" name="Aitds5">
            <a:extLst>
              <a:ext uri="{FF2B5EF4-FFF2-40B4-BE49-F238E27FC236}">
                <a16:creationId xmlns:a16="http://schemas.microsoft.com/office/drawing/2014/main" id="{B69CBBBA-BA93-44A6-A4F5-DC4C00B07EB0}"/>
              </a:ext>
            </a:extLst>
          </p:cNvPr>
          <p:cNvSpPr/>
          <p:nvPr/>
        </p:nvSpPr>
        <p:spPr>
          <a:xfrm>
            <a:off x="1736399" y="704975"/>
            <a:ext cx="9183331" cy="2862322"/>
          </a:xfrm>
          <a:prstGeom prst="rect">
            <a:avLst/>
          </a:prstGeom>
        </p:spPr>
        <p:txBody>
          <a:bodyPr wrap="square">
            <a:spAutoFit/>
          </a:bodyPr>
          <a:lstStyle/>
          <a:p>
            <a:pPr algn="ctr">
              <a:buSzPct val="80000"/>
              <a:defRPr/>
            </a:pPr>
            <a:r>
              <a:rPr lang="zh-CN" altLang="en-US" sz="6000" b="1" kern="0" dirty="0" smtClean="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深入</a:t>
            </a:r>
            <a:r>
              <a:rPr lang="zh-CN" altLang="en-US" sz="6000" b="1" kern="0" dirty="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开展</a:t>
            </a:r>
            <a:r>
              <a:rPr lang="zh-CN" altLang="en-US" sz="6000" b="1" kern="0" dirty="0" smtClean="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学习贯彻</a:t>
            </a:r>
            <a:endParaRPr lang="en-US" altLang="zh-CN" sz="6000" b="1" kern="0" dirty="0" smtClean="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endParaRPr>
          </a:p>
          <a:p>
            <a:pPr algn="ctr">
              <a:buSzPct val="80000"/>
              <a:defRPr/>
            </a:pPr>
            <a:r>
              <a:rPr lang="zh-CN" altLang="en-US" sz="6000" b="1" kern="0" dirty="0" smtClean="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习</a:t>
            </a:r>
            <a:r>
              <a:rPr lang="zh-CN" altLang="en-US" sz="6000" b="1" kern="0" dirty="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近平新时代中国特色社会主义思想</a:t>
            </a:r>
            <a:r>
              <a:rPr lang="zh-CN" altLang="en-US" sz="6000" b="1" kern="0" dirty="0" smtClean="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主题教育</a:t>
            </a:r>
            <a:endParaRPr lang="zh-CN" altLang="en-US" sz="6000" b="1" kern="0" dirty="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endParaRPr>
          </a:p>
        </p:txBody>
      </p:sp>
      <p:grpSp>
        <p:nvGrpSpPr>
          <p:cNvPr id="23" name="Aitds7">
            <a:extLst>
              <a:ext uri="{FF2B5EF4-FFF2-40B4-BE49-F238E27FC236}">
                <a16:creationId xmlns:a16="http://schemas.microsoft.com/office/drawing/2014/main" id="{C95B6C7C-7E0E-469D-BC6A-B094F9DA8AC6}"/>
              </a:ext>
            </a:extLst>
          </p:cNvPr>
          <p:cNvGrpSpPr/>
          <p:nvPr/>
        </p:nvGrpSpPr>
        <p:grpSpPr>
          <a:xfrm>
            <a:off x="9603264" y="704975"/>
            <a:ext cx="1316466" cy="951953"/>
            <a:chOff x="8506984" y="1812971"/>
            <a:chExt cx="1375204" cy="994428"/>
          </a:xfrm>
        </p:grpSpPr>
        <p:pic>
          <p:nvPicPr>
            <p:cNvPr id="61" name="Aitds7-1" descr="图片包含 服装, 游戏机, 伞, 衬衫&#10;&#10;描述已自动生成">
              <a:extLst>
                <a:ext uri="{FF2B5EF4-FFF2-40B4-BE49-F238E27FC236}">
                  <a16:creationId xmlns:a16="http://schemas.microsoft.com/office/drawing/2014/main" id="{C1B008E6-D282-4500-9295-A40AE68FC7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59372" y="1812971"/>
              <a:ext cx="1322816" cy="888333"/>
            </a:xfrm>
            <a:prstGeom prst="rect">
              <a:avLst/>
            </a:prstGeom>
          </p:spPr>
        </p:pic>
        <p:pic>
          <p:nvPicPr>
            <p:cNvPr id="22" name="Aitds7-2" descr="图片包含 服装, 游戏机, 伞, 衬衫&#10;&#10;描述已自动生成">
              <a:extLst>
                <a:ext uri="{FF2B5EF4-FFF2-40B4-BE49-F238E27FC236}">
                  <a16:creationId xmlns:a16="http://schemas.microsoft.com/office/drawing/2014/main" id="{381D23DE-76E4-4B09-B18A-073B947CA64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06984" y="1919066"/>
              <a:ext cx="1322816" cy="888333"/>
            </a:xfrm>
            <a:prstGeom prst="rect">
              <a:avLst/>
            </a:prstGeom>
          </p:spPr>
        </p:pic>
      </p:grpSp>
      <p:pic>
        <p:nvPicPr>
          <p:cNvPr id="25" name="Aitds8">
            <a:extLst>
              <a:ext uri="{FF2B5EF4-FFF2-40B4-BE49-F238E27FC236}">
                <a16:creationId xmlns:a16="http://schemas.microsoft.com/office/drawing/2014/main" id="{160C838A-D5F1-46F2-A4B8-E182973F99F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11"/>
              </a:ext>
            </a:extLst>
          </a:blip>
          <a:stretch>
            <a:fillRect/>
          </a:stretch>
        </p:blipFill>
        <p:spPr>
          <a:xfrm>
            <a:off x="9778317" y="868232"/>
            <a:ext cx="261938" cy="261938"/>
          </a:xfrm>
          <a:prstGeom prst="rect">
            <a:avLst/>
          </a:prstGeom>
        </p:spPr>
      </p:pic>
      <p:pic>
        <p:nvPicPr>
          <p:cNvPr id="7" name="Aitds9" descr="图片包含 钟表, 照片, 黑色, 过滤网&#10;&#10;描述已自动生成">
            <a:extLst>
              <a:ext uri="{FF2B5EF4-FFF2-40B4-BE49-F238E27FC236}">
                <a16:creationId xmlns:a16="http://schemas.microsoft.com/office/drawing/2014/main" id="{A14B588B-A18D-4BFC-9888-FB6EADDFC829}"/>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a:ext>
            </a:extLst>
          </a:blip>
          <a:stretch>
            <a:fillRect/>
          </a:stretch>
        </p:blipFill>
        <p:spPr>
          <a:xfrm flipH="1">
            <a:off x="9071429" y="0"/>
            <a:ext cx="3120571" cy="1735089"/>
          </a:xfrm>
          <a:prstGeom prst="rect">
            <a:avLst/>
          </a:prstGeom>
        </p:spPr>
      </p:pic>
      <p:pic>
        <p:nvPicPr>
          <p:cNvPr id="21" name="Aitds10">
            <a:extLst>
              <a:ext uri="{FF2B5EF4-FFF2-40B4-BE49-F238E27FC236}">
                <a16:creationId xmlns:a16="http://schemas.microsoft.com/office/drawing/2014/main" id="{BE9664F0-1851-46A9-BA10-BFC0686A6AA7}"/>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5704114"/>
            <a:ext cx="12192000" cy="1153886"/>
          </a:xfrm>
          <a:prstGeom prst="rect">
            <a:avLst/>
          </a:prstGeom>
        </p:spPr>
      </p:pic>
      <p:pic>
        <p:nvPicPr>
          <p:cNvPr id="26" name="Aitds11" descr="图片包含 游戏机&#10;&#10;描述已自动生成">
            <a:extLst>
              <a:ext uri="{FF2B5EF4-FFF2-40B4-BE49-F238E27FC236}">
                <a16:creationId xmlns:a16="http://schemas.microsoft.com/office/drawing/2014/main" id="{578D22BF-B2D1-4B82-9285-870E9C5A279B}"/>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9695020" y="3379122"/>
            <a:ext cx="2272772" cy="3478878"/>
          </a:xfrm>
          <a:custGeom>
            <a:avLst/>
            <a:gdLst>
              <a:gd name="connsiteX0" fmla="*/ 0 w 3346829"/>
              <a:gd name="connsiteY0" fmla="*/ 0 h 5122911"/>
              <a:gd name="connsiteX1" fmla="*/ 3346829 w 3346829"/>
              <a:gd name="connsiteY1" fmla="*/ 0 h 5122911"/>
              <a:gd name="connsiteX2" fmla="*/ 3346829 w 3346829"/>
              <a:gd name="connsiteY2" fmla="*/ 5122911 h 5122911"/>
              <a:gd name="connsiteX3" fmla="*/ 0 w 3346829"/>
              <a:gd name="connsiteY3" fmla="*/ 5122911 h 5122911"/>
            </a:gdLst>
            <a:ahLst/>
            <a:cxnLst>
              <a:cxn ang="0">
                <a:pos x="connsiteX0" y="connsiteY0"/>
              </a:cxn>
              <a:cxn ang="0">
                <a:pos x="connsiteX1" y="connsiteY1"/>
              </a:cxn>
              <a:cxn ang="0">
                <a:pos x="connsiteX2" y="connsiteY2"/>
              </a:cxn>
              <a:cxn ang="0">
                <a:pos x="connsiteX3" y="connsiteY3"/>
              </a:cxn>
            </a:cxnLst>
            <a:rect l="l" t="t" r="r" b="b"/>
            <a:pathLst>
              <a:path w="3346829" h="5122911">
                <a:moveTo>
                  <a:pt x="0" y="0"/>
                </a:moveTo>
                <a:lnTo>
                  <a:pt x="3346829" y="0"/>
                </a:lnTo>
                <a:lnTo>
                  <a:pt x="3346829" y="5122911"/>
                </a:lnTo>
                <a:lnTo>
                  <a:pt x="0" y="5122911"/>
                </a:lnTo>
                <a:close/>
              </a:path>
            </a:pathLst>
          </a:custGeom>
        </p:spPr>
      </p:pic>
      <p:grpSp>
        <p:nvGrpSpPr>
          <p:cNvPr id="35" name="Aitds12">
            <a:extLst>
              <a:ext uri="{FF2B5EF4-FFF2-40B4-BE49-F238E27FC236}">
                <a16:creationId xmlns:a16="http://schemas.microsoft.com/office/drawing/2014/main" id="{174C9EA3-41E8-43C4-84D2-A2426E493679}"/>
              </a:ext>
            </a:extLst>
          </p:cNvPr>
          <p:cNvGrpSpPr/>
          <p:nvPr/>
        </p:nvGrpSpPr>
        <p:grpSpPr>
          <a:xfrm>
            <a:off x="3243627" y="3785392"/>
            <a:ext cx="416937" cy="416934"/>
            <a:chOff x="891974" y="4415843"/>
            <a:chExt cx="450443" cy="450443"/>
          </a:xfrm>
        </p:grpSpPr>
        <p:sp>
          <p:nvSpPr>
            <p:cNvPr id="36" name="Aitds12-1">
              <a:extLst>
                <a:ext uri="{FF2B5EF4-FFF2-40B4-BE49-F238E27FC236}">
                  <a16:creationId xmlns:a16="http://schemas.microsoft.com/office/drawing/2014/main" id="{EF1F0D48-6072-451F-B55A-523089C742CF}"/>
                </a:ext>
              </a:extLst>
            </p:cNvPr>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7" name="Aitds12-2">
              <a:extLst>
                <a:ext uri="{FF2B5EF4-FFF2-40B4-BE49-F238E27FC236}">
                  <a16:creationId xmlns:a16="http://schemas.microsoft.com/office/drawing/2014/main" id="{B477A85A-8B41-40C4-B3DB-AB4F695F9600}"/>
                </a:ext>
              </a:extLst>
            </p:cNvPr>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38" name="Aitds13">
            <a:extLst>
              <a:ext uri="{FF2B5EF4-FFF2-40B4-BE49-F238E27FC236}">
                <a16:creationId xmlns:a16="http://schemas.microsoft.com/office/drawing/2014/main" id="{510EB30A-F075-4EB1-9ECE-2C3636087B86}"/>
              </a:ext>
            </a:extLst>
          </p:cNvPr>
          <p:cNvSpPr txBox="1"/>
          <p:nvPr/>
        </p:nvSpPr>
        <p:spPr>
          <a:xfrm>
            <a:off x="3714434" y="3824582"/>
            <a:ext cx="3057247" cy="338554"/>
          </a:xfrm>
          <a:prstGeom prst="rect">
            <a:avLst/>
          </a:prstGeom>
          <a:noFill/>
        </p:spPr>
        <p:txBody>
          <a:bodyPr wrap="none" rtlCol="0">
            <a:spAutoFit/>
            <a:scene3d>
              <a:camera prst="orthographicFront"/>
              <a:lightRig rig="threePt" dir="t"/>
            </a:scene3d>
            <a:sp3d contourW="12700"/>
          </a:bodyPr>
          <a:lstStyle/>
          <a:p>
            <a:pPr lvl="0">
              <a:defRPr/>
            </a:pPr>
            <a:r>
              <a:rPr lang="zh-CN" altLang="en-US" sz="1600" kern="0" dirty="0">
                <a:solidFill>
                  <a:srgbClr val="E7E6E6">
                    <a:lumMod val="25000"/>
                  </a:srgbClr>
                </a:solidFill>
                <a:cs typeface="+mn-ea"/>
                <a:sym typeface="+mn-lt"/>
              </a:rPr>
              <a:t>北京科技大学党委组织部、</a:t>
            </a:r>
            <a:r>
              <a:rPr lang="zh-CN" altLang="en-US" sz="1600" kern="0" dirty="0" smtClean="0">
                <a:solidFill>
                  <a:srgbClr val="E7E6E6">
                    <a:lumMod val="25000"/>
                  </a:srgbClr>
                </a:solidFill>
                <a:cs typeface="+mn-ea"/>
                <a:sym typeface="+mn-lt"/>
              </a:rPr>
              <a:t>党校</a:t>
            </a:r>
          </a:p>
        </p:txBody>
      </p:sp>
      <p:grpSp>
        <p:nvGrpSpPr>
          <p:cNvPr id="39" name="Aitds14">
            <a:extLst>
              <a:ext uri="{FF2B5EF4-FFF2-40B4-BE49-F238E27FC236}">
                <a16:creationId xmlns:a16="http://schemas.microsoft.com/office/drawing/2014/main" id="{AD8A47E5-68F4-455A-A4FC-0DF3436813E5}"/>
              </a:ext>
            </a:extLst>
          </p:cNvPr>
          <p:cNvGrpSpPr/>
          <p:nvPr/>
        </p:nvGrpSpPr>
        <p:grpSpPr>
          <a:xfrm>
            <a:off x="7211232" y="3785392"/>
            <a:ext cx="416937" cy="416934"/>
            <a:chOff x="891974" y="4415843"/>
            <a:chExt cx="450443" cy="450443"/>
          </a:xfrm>
        </p:grpSpPr>
        <p:sp>
          <p:nvSpPr>
            <p:cNvPr id="40" name="Aitds14-1">
              <a:extLst>
                <a:ext uri="{FF2B5EF4-FFF2-40B4-BE49-F238E27FC236}">
                  <a16:creationId xmlns:a16="http://schemas.microsoft.com/office/drawing/2014/main" id="{E6A4DDDF-3B27-4942-8CC0-35549F834118}"/>
                </a:ext>
              </a:extLst>
            </p:cNvPr>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1" name="Aitds14-2">
              <a:extLst>
                <a:ext uri="{FF2B5EF4-FFF2-40B4-BE49-F238E27FC236}">
                  <a16:creationId xmlns:a16="http://schemas.microsoft.com/office/drawing/2014/main" id="{790191A0-107C-4783-8DB5-38CC1B19336F}"/>
                </a:ext>
              </a:extLst>
            </p:cNvPr>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42" name="Aitds15">
            <a:extLst>
              <a:ext uri="{FF2B5EF4-FFF2-40B4-BE49-F238E27FC236}">
                <a16:creationId xmlns:a16="http://schemas.microsoft.com/office/drawing/2014/main" id="{796D2A11-040C-4B37-97F1-B5F0C8BA4F61}"/>
              </a:ext>
            </a:extLst>
          </p:cNvPr>
          <p:cNvSpPr txBox="1"/>
          <p:nvPr/>
        </p:nvSpPr>
        <p:spPr>
          <a:xfrm>
            <a:off x="7648629" y="3824582"/>
            <a:ext cx="1196161" cy="338554"/>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srgbClr val="E7E6E6">
                    <a:lumMod val="25000"/>
                  </a:srgbClr>
                </a:solidFill>
                <a:effectLst/>
                <a:uLnTx/>
                <a:uFillTx/>
                <a:cs typeface="+mn-ea"/>
                <a:sym typeface="+mn-lt"/>
              </a:rPr>
              <a:t>2023</a:t>
            </a:r>
            <a:r>
              <a:rPr kumimoji="0" lang="zh-CN" altLang="en-US" sz="1600" b="0" i="0" u="none" strike="noStrike" kern="0" cap="none" spc="0" normalizeH="0" baseline="0" noProof="0" dirty="0" smtClean="0">
                <a:ln>
                  <a:noFill/>
                </a:ln>
                <a:solidFill>
                  <a:srgbClr val="E7E6E6">
                    <a:lumMod val="25000"/>
                  </a:srgbClr>
                </a:solidFill>
                <a:effectLst/>
                <a:uLnTx/>
                <a:uFillTx/>
                <a:cs typeface="+mn-ea"/>
                <a:sym typeface="+mn-lt"/>
              </a:rPr>
              <a:t>年</a:t>
            </a:r>
            <a:r>
              <a:rPr kumimoji="0" lang="en-US" altLang="zh-CN" sz="1600" b="0" i="0" u="none" strike="noStrike" kern="0" cap="none" spc="0" normalizeH="0" baseline="0" noProof="0" dirty="0" smtClean="0">
                <a:ln>
                  <a:noFill/>
                </a:ln>
                <a:solidFill>
                  <a:srgbClr val="E7E6E6">
                    <a:lumMod val="25000"/>
                  </a:srgbClr>
                </a:solidFill>
                <a:effectLst/>
                <a:uLnTx/>
                <a:uFillTx/>
                <a:cs typeface="+mn-ea"/>
                <a:sym typeface="+mn-lt"/>
              </a:rPr>
              <a:t>4</a:t>
            </a:r>
            <a:r>
              <a:rPr kumimoji="0" lang="zh-CN" altLang="en-US" sz="1600" b="0" i="0" u="none" strike="noStrike" kern="0" cap="none" spc="0" normalizeH="0" baseline="0" noProof="0" dirty="0" smtClean="0">
                <a:ln>
                  <a:noFill/>
                </a:ln>
                <a:solidFill>
                  <a:srgbClr val="E7E6E6">
                    <a:lumMod val="25000"/>
                  </a:srgbClr>
                </a:solidFill>
                <a:effectLst/>
                <a:uLnTx/>
                <a:uFillTx/>
                <a:cs typeface="+mn-ea"/>
                <a:sym typeface="+mn-lt"/>
              </a:rPr>
              <a:t>月</a:t>
            </a:r>
            <a:endParaRPr kumimoji="0" lang="zh-CN" altLang="en-US" sz="1600" b="0" i="0" u="none" strike="noStrike" kern="0" cap="none" spc="0" normalizeH="0" baseline="0" noProof="0" dirty="0">
              <a:ln>
                <a:noFill/>
              </a:ln>
              <a:solidFill>
                <a:srgbClr val="E7E6E6">
                  <a:lumMod val="25000"/>
                </a:srgbClr>
              </a:solidFill>
              <a:effectLst/>
              <a:uLnTx/>
              <a:uFillTx/>
              <a:cs typeface="+mn-ea"/>
              <a:sym typeface="+mn-lt"/>
            </a:endParaRPr>
          </a:p>
        </p:txBody>
      </p:sp>
      <p:cxnSp>
        <p:nvCxnSpPr>
          <p:cNvPr id="44" name="Aitds17">
            <a:extLst>
              <a:ext uri="{FF2B5EF4-FFF2-40B4-BE49-F238E27FC236}">
                <a16:creationId xmlns:a16="http://schemas.microsoft.com/office/drawing/2014/main" id="{DEFDB6A5-4FC4-4E05-A58A-E4ACA9E92981}"/>
              </a:ext>
            </a:extLst>
          </p:cNvPr>
          <p:cNvCxnSpPr>
            <a:cxnSpLocks/>
          </p:cNvCxnSpPr>
          <p:nvPr/>
        </p:nvCxnSpPr>
        <p:spPr>
          <a:xfrm>
            <a:off x="2858700" y="3532209"/>
            <a:ext cx="648282"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5" name="Aitds18">
            <a:extLst>
              <a:ext uri="{FF2B5EF4-FFF2-40B4-BE49-F238E27FC236}">
                <a16:creationId xmlns:a16="http://schemas.microsoft.com/office/drawing/2014/main" id="{4C0EB0D4-4280-4B9D-B697-15F5CF22BC0C}"/>
              </a:ext>
            </a:extLst>
          </p:cNvPr>
          <p:cNvCxnSpPr>
            <a:cxnSpLocks/>
          </p:cNvCxnSpPr>
          <p:nvPr/>
        </p:nvCxnSpPr>
        <p:spPr>
          <a:xfrm>
            <a:off x="8638444" y="3532209"/>
            <a:ext cx="648282"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36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xmlns:asvg="http://schemas.microsoft.com/office/drawing/2016/SVG/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2"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right)">
                                      <p:cBhvr>
                                        <p:cTn id="10" dur="500"/>
                                        <p:tgtEl>
                                          <p:spTgt spid="4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itds1">
            <a:extLst>
              <a:ext uri="{FF2B5EF4-FFF2-40B4-BE49-F238E27FC236}">
                <a16:creationId xmlns:a16="http://schemas.microsoft.com/office/drawing/2014/main" id="{C9BE22D4-921E-46D0-9937-9D8C3705D007}"/>
              </a:ext>
            </a:extLst>
          </p:cNvPr>
          <p:cNvSpPr/>
          <p:nvPr/>
        </p:nvSpPr>
        <p:spPr bwMode="auto">
          <a:xfrm>
            <a:off x="-3578" y="2480975"/>
            <a:ext cx="12195578" cy="160444"/>
          </a:xfrm>
          <a:prstGeom prst="rect">
            <a:avLst/>
          </a:prstGeom>
          <a:solidFill>
            <a:srgbClr val="FFCC00"/>
          </a:solidFill>
          <a:ln>
            <a:noFill/>
          </a:ln>
        </p:spPr>
        <p:txBody>
          <a:bodyPr vert="horz" wrap="square" lIns="91404" tIns="45702" rIns="91404" bIns="45702"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1200" cap="none" spc="0" normalizeH="0" baseline="0" noProof="0" dirty="0">
              <a:ln>
                <a:noFill/>
              </a:ln>
              <a:solidFill>
                <a:srgbClr val="ED7D31">
                  <a:lumMod val="75000"/>
                </a:srgbClr>
              </a:solidFill>
              <a:effectLst/>
              <a:uLnTx/>
              <a:uFillTx/>
              <a:cs typeface="+mn-ea"/>
              <a:sym typeface="+mn-lt"/>
            </a:endParaRPr>
          </a:p>
        </p:txBody>
      </p:sp>
      <p:pic>
        <p:nvPicPr>
          <p:cNvPr id="17" name="Aitds2">
            <a:extLst>
              <a:ext uri="{FF2B5EF4-FFF2-40B4-BE49-F238E27FC236}">
                <a16:creationId xmlns:a16="http://schemas.microsoft.com/office/drawing/2014/main" id="{2CBE75EF-FAFA-4BCE-8A4D-0F9A01AA43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723425"/>
            <a:ext cx="12192000" cy="160445"/>
          </a:xfrm>
          <a:prstGeom prst="rect">
            <a:avLst/>
          </a:prstGeom>
        </p:spPr>
      </p:pic>
      <p:cxnSp>
        <p:nvCxnSpPr>
          <p:cNvPr id="19" name="Aitds4">
            <a:extLst>
              <a:ext uri="{FF2B5EF4-FFF2-40B4-BE49-F238E27FC236}">
                <a16:creationId xmlns:a16="http://schemas.microsoft.com/office/drawing/2014/main" id="{DE57BB78-0A7C-460D-875A-26B674698ED5}"/>
              </a:ext>
            </a:extLst>
          </p:cNvPr>
          <p:cNvCxnSpPr>
            <a:cxnSpLocks/>
          </p:cNvCxnSpPr>
          <p:nvPr/>
        </p:nvCxnSpPr>
        <p:spPr>
          <a:xfrm>
            <a:off x="0" y="2891607"/>
            <a:ext cx="12185374" cy="242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Aitds6">
            <a:extLst>
              <a:ext uri="{FF2B5EF4-FFF2-40B4-BE49-F238E27FC236}">
                <a16:creationId xmlns:a16="http://schemas.microsoft.com/office/drawing/2014/main" id="{A4071C6D-74EF-4433-82CE-7AA9F180FD55}"/>
              </a:ext>
            </a:extLst>
          </p:cNvPr>
          <p:cNvSpPr/>
          <p:nvPr/>
        </p:nvSpPr>
        <p:spPr>
          <a:xfrm>
            <a:off x="0" y="-19570"/>
            <a:ext cx="12192000" cy="2500544"/>
          </a:xfrm>
          <a:prstGeom prst="rect">
            <a:avLst/>
          </a:prstGeom>
          <a:solidFill>
            <a:srgbClr val="C0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8" b="0" i="0" u="none" strike="noStrike" kern="1200" cap="none" spc="0" normalizeH="0" baseline="0" noProof="0">
              <a:ln>
                <a:noFill/>
              </a:ln>
              <a:solidFill>
                <a:prstClr val="white"/>
              </a:solidFill>
              <a:effectLst/>
              <a:uLnTx/>
              <a:uFillTx/>
              <a:cs typeface="+mn-ea"/>
              <a:sym typeface="+mn-lt"/>
            </a:endParaRPr>
          </a:p>
        </p:txBody>
      </p:sp>
      <p:pic>
        <p:nvPicPr>
          <p:cNvPr id="26" name="Aitds7">
            <a:extLst>
              <a:ext uri="{FF2B5EF4-FFF2-40B4-BE49-F238E27FC236}">
                <a16:creationId xmlns:a16="http://schemas.microsoft.com/office/drawing/2014/main" id="{9B2D3719-FF00-42F5-8203-48113C73D1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7487" y="558376"/>
            <a:ext cx="1222489" cy="1222489"/>
          </a:xfrm>
          <a:prstGeom prst="rect">
            <a:avLst/>
          </a:prstGeom>
        </p:spPr>
      </p:pic>
      <p:sp>
        <p:nvSpPr>
          <p:cNvPr id="27" name="Aitds8">
            <a:extLst>
              <a:ext uri="{FF2B5EF4-FFF2-40B4-BE49-F238E27FC236}">
                <a16:creationId xmlns:a16="http://schemas.microsoft.com/office/drawing/2014/main" id="{78AED7C2-E1F4-48E7-AE9C-63A75D417F22}"/>
              </a:ext>
            </a:extLst>
          </p:cNvPr>
          <p:cNvSpPr txBox="1"/>
          <p:nvPr/>
        </p:nvSpPr>
        <p:spPr>
          <a:xfrm>
            <a:off x="2104887" y="479734"/>
            <a:ext cx="9474200" cy="1569660"/>
          </a:xfrm>
          <a:prstGeom prst="rect">
            <a:avLst/>
          </a:prstGeom>
          <a:noFill/>
        </p:spPr>
        <p:txBody>
          <a:bodyPr wrap="square" rtlCol="0">
            <a:spAutoFit/>
          </a:bodyPr>
          <a:lstStyle/>
          <a:p>
            <a:pPr lvl="0" algn="dist">
              <a:defRPr/>
            </a:pPr>
            <a:r>
              <a:rPr lang="zh-CN" altLang="en-US" sz="4800" b="1" spc="-150" dirty="0">
                <a:solidFill>
                  <a:srgbClr val="FFFF00"/>
                </a:solidFill>
                <a:cs typeface="+mn-ea"/>
                <a:sym typeface="+mn-lt"/>
              </a:rPr>
              <a:t>学习贯彻习近平新时代中国特色社会主义思想主题教育动员部署会</a:t>
            </a:r>
            <a:endParaRPr kumimoji="0" lang="zh-CN" altLang="en-US" sz="4800" b="1" i="0" u="none" strike="noStrike" kern="1200" cap="none" spc="-150" normalizeH="0" baseline="0" noProof="0" dirty="0">
              <a:ln>
                <a:noFill/>
              </a:ln>
              <a:solidFill>
                <a:srgbClr val="FFFF00"/>
              </a:solidFill>
              <a:effectLst/>
              <a:uLnTx/>
              <a:uFillTx/>
              <a:cs typeface="+mn-ea"/>
              <a:sym typeface="+mn-lt"/>
            </a:endParaRPr>
          </a:p>
        </p:txBody>
      </p:sp>
      <p:sp>
        <p:nvSpPr>
          <p:cNvPr id="35" name="Aitds9">
            <a:extLst>
              <a:ext uri="{FF2B5EF4-FFF2-40B4-BE49-F238E27FC236}">
                <a16:creationId xmlns:a16="http://schemas.microsoft.com/office/drawing/2014/main" id="{F0FBCEA6-705F-41C6-9896-6C975A5D29E1}"/>
              </a:ext>
            </a:extLst>
          </p:cNvPr>
          <p:cNvSpPr/>
          <p:nvPr/>
        </p:nvSpPr>
        <p:spPr>
          <a:xfrm>
            <a:off x="5585791" y="2891607"/>
            <a:ext cx="6398814" cy="3831818"/>
          </a:xfrm>
          <a:prstGeom prst="rect">
            <a:avLst/>
          </a:prstGeom>
        </p:spPr>
        <p:txBody>
          <a:bodyPr wrap="square">
            <a:spAutoFit/>
          </a:bodyPr>
          <a:lstStyle/>
          <a:p>
            <a:pPr lvl="0">
              <a:lnSpc>
                <a:spcPct val="150000"/>
              </a:lnSpc>
              <a:defRPr/>
            </a:pPr>
            <a:r>
              <a:rPr lang="en-US" altLang="zh-CN" dirty="0">
                <a:cs typeface="+mn-ea"/>
                <a:sym typeface="+mn-lt"/>
              </a:rPr>
              <a:t>4</a:t>
            </a:r>
            <a:r>
              <a:rPr lang="zh-CN" altLang="en-US" dirty="0">
                <a:cs typeface="+mn-ea"/>
                <a:sym typeface="+mn-lt"/>
              </a:rPr>
              <a:t>月</a:t>
            </a:r>
            <a:r>
              <a:rPr lang="en-US" altLang="zh-CN" dirty="0">
                <a:cs typeface="+mn-ea"/>
                <a:sym typeface="+mn-lt"/>
              </a:rPr>
              <a:t>7</a:t>
            </a:r>
            <a:r>
              <a:rPr lang="zh-CN" altLang="en-US" dirty="0">
                <a:cs typeface="+mn-ea"/>
                <a:sym typeface="+mn-lt"/>
              </a:rPr>
              <a:t>日，教育部召开学习贯彻习近平新时代中国特色社会主义思想主题教育动员部署会，对直属机关和非中管直属高校开展主题教育进行动员部署。教育部党组书记、部长、部主题教育领导小组组长怀进鹏作动员讲话。主题教育中央第二十三指导组组长胡文容出席会议并讲话，介绍中央指导组职责任务，对教育部落实主题教育各项任务作出指导、提出要求。教育部党组成员、副部长、部主题教育领导小组副组长孙尧主持会议。教育部党组成员、副部长、部主题教育领导小组副组长翁铁慧宣读教育部主题教育领导小组组成人员名单及办公室设置</a:t>
            </a:r>
            <a:r>
              <a:rPr lang="zh-CN" altLang="en-US" dirty="0" smtClean="0">
                <a:cs typeface="+mn-ea"/>
                <a:sym typeface="+mn-lt"/>
              </a:rPr>
              <a:t>。</a:t>
            </a:r>
            <a:endParaRPr lang="zh-CN" altLang="en-US" dirty="0">
              <a:cs typeface="+mn-ea"/>
              <a:sym typeface="+mn-lt"/>
            </a:endParaRPr>
          </a:p>
        </p:txBody>
      </p:sp>
      <p:pic>
        <p:nvPicPr>
          <p:cNvPr id="5" name="图片 4"/>
          <p:cNvPicPr>
            <a:picLocks noChangeAspect="1"/>
          </p:cNvPicPr>
          <p:nvPr/>
        </p:nvPicPr>
        <p:blipFill>
          <a:blip r:embed="rId5"/>
          <a:stretch>
            <a:fillRect/>
          </a:stretch>
        </p:blipFill>
        <p:spPr>
          <a:xfrm>
            <a:off x="268356" y="3309697"/>
            <a:ext cx="4860548" cy="2745450"/>
          </a:xfrm>
          <a:prstGeom prst="rect">
            <a:avLst/>
          </a:prstGeom>
        </p:spPr>
      </p:pic>
      <p:pic>
        <p:nvPicPr>
          <p:cNvPr id="14" name="Aitds10" descr="图片包含 草, 建筑, 户外, 灯光&#10;&#10;描述已自动生成">
            <a:extLst>
              <a:ext uri="{FF2B5EF4-FFF2-40B4-BE49-F238E27FC236}">
                <a16:creationId xmlns:a16="http://schemas.microsoft.com/office/drawing/2014/main" id="{F155EBA2-8E3B-4A54-92B3-6AD57EB6325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0" y="5660289"/>
            <a:ext cx="3507789" cy="1197711"/>
          </a:xfrm>
          <a:custGeom>
            <a:avLst/>
            <a:gdLst>
              <a:gd name="connsiteX0" fmla="*/ 0 w 3507789"/>
              <a:gd name="connsiteY0" fmla="*/ 0 h 1197711"/>
              <a:gd name="connsiteX1" fmla="*/ 3507789 w 3507789"/>
              <a:gd name="connsiteY1" fmla="*/ 0 h 1197711"/>
              <a:gd name="connsiteX2" fmla="*/ 3507789 w 3507789"/>
              <a:gd name="connsiteY2" fmla="*/ 1197711 h 1197711"/>
              <a:gd name="connsiteX3" fmla="*/ 0 w 3507789"/>
              <a:gd name="connsiteY3" fmla="*/ 1197711 h 1197711"/>
            </a:gdLst>
            <a:ahLst/>
            <a:cxnLst>
              <a:cxn ang="0">
                <a:pos x="connsiteX0" y="connsiteY0"/>
              </a:cxn>
              <a:cxn ang="0">
                <a:pos x="connsiteX1" y="connsiteY1"/>
              </a:cxn>
              <a:cxn ang="0">
                <a:pos x="connsiteX2" y="connsiteY2"/>
              </a:cxn>
              <a:cxn ang="0">
                <a:pos x="connsiteX3" y="connsiteY3"/>
              </a:cxn>
            </a:cxnLst>
            <a:rect l="l" t="t" r="r" b="b"/>
            <a:pathLst>
              <a:path w="3507789" h="1197711">
                <a:moveTo>
                  <a:pt x="0" y="0"/>
                </a:moveTo>
                <a:lnTo>
                  <a:pt x="3507789" y="0"/>
                </a:lnTo>
                <a:lnTo>
                  <a:pt x="3507789" y="1197711"/>
                </a:lnTo>
                <a:lnTo>
                  <a:pt x="0" y="1197711"/>
                </a:lnTo>
                <a:close/>
              </a:path>
            </a:pathLst>
          </a:custGeom>
        </p:spPr>
      </p:pic>
    </p:spTree>
    <p:extLst>
      <p:ext uri="{BB962C8B-B14F-4D97-AF65-F5344CB8AC3E}">
        <p14:creationId xmlns:p14="http://schemas.microsoft.com/office/powerpoint/2010/main" val="1120244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53"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42" presetClass="entr" presetSubtype="0" fill="hold" grpId="0" nodeType="withEffect">
                                  <p:stCondLst>
                                    <p:cond delay="2750"/>
                                  </p:stCondLst>
                                  <p:iterate type="lt">
                                    <p:tmPct val="1554"/>
                                  </p:iterate>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7"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id="{1F8D4504-BAC1-4389-8E34-3CA72598D418}"/>
              </a:ext>
            </a:extLst>
          </p:cNvPr>
          <p:cNvSpPr txBox="1">
            <a:spLocks noChangeArrowheads="1"/>
          </p:cNvSpPr>
          <p:nvPr/>
        </p:nvSpPr>
        <p:spPr bwMode="auto">
          <a:xfrm>
            <a:off x="1440966" y="2718307"/>
            <a:ext cx="900601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lvl="0" eaLnBrk="1" hangingPunct="1">
              <a:lnSpc>
                <a:spcPct val="130000"/>
              </a:lnSpc>
            </a:pPr>
            <a:r>
              <a:rPr lang="zh-CN" altLang="en-US" sz="2000" dirty="0" smtClean="0">
                <a:solidFill>
                  <a:prstClr val="black"/>
                </a:solidFill>
                <a:latin typeface="+mn-ea"/>
                <a:ea typeface="+mn-ea"/>
                <a:cs typeface="+mn-ea"/>
                <a:sym typeface="+mn-lt"/>
              </a:rPr>
              <a:t>要</a:t>
            </a:r>
            <a:r>
              <a:rPr lang="zh-CN" altLang="en-US" sz="2000" dirty="0">
                <a:solidFill>
                  <a:srgbClr val="0070C0"/>
                </a:solidFill>
                <a:latin typeface="+mn-ea"/>
                <a:ea typeface="+mn-ea"/>
                <a:cs typeface="+mn-ea"/>
                <a:sym typeface="+mn-lt"/>
              </a:rPr>
              <a:t>深入学习领会习近平总书记在学习贯彻习近平新时代中国特色社会主义思想主题教育工作会议上的重要讲话精神</a:t>
            </a:r>
            <a:r>
              <a:rPr lang="zh-CN" altLang="en-US" sz="2000" dirty="0">
                <a:solidFill>
                  <a:prstClr val="black"/>
                </a:solidFill>
                <a:latin typeface="+mn-ea"/>
                <a:ea typeface="+mn-ea"/>
                <a:cs typeface="+mn-ea"/>
                <a:sym typeface="+mn-lt"/>
              </a:rPr>
              <a:t>，深刻认识</a:t>
            </a:r>
            <a:r>
              <a:rPr lang="zh-CN" altLang="en-US" sz="2000" dirty="0">
                <a:latin typeface="+mn-ea"/>
                <a:ea typeface="+mn-ea"/>
                <a:cs typeface="+mn-ea"/>
                <a:sym typeface="+mn-lt"/>
              </a:rPr>
              <a:t>开展主题教育对推动全党深刻领悟“两个确立”的</a:t>
            </a:r>
            <a:r>
              <a:rPr lang="zh-CN" altLang="en-US" sz="2000" dirty="0">
                <a:solidFill>
                  <a:srgbClr val="0070C0"/>
                </a:solidFill>
                <a:latin typeface="+mn-ea"/>
                <a:ea typeface="+mn-ea"/>
                <a:cs typeface="+mn-ea"/>
                <a:sym typeface="+mn-lt"/>
              </a:rPr>
              <a:t>决定性意义</a:t>
            </a:r>
            <a:r>
              <a:rPr lang="zh-CN" altLang="en-US" sz="2000" dirty="0">
                <a:solidFill>
                  <a:prstClr val="black"/>
                </a:solidFill>
                <a:latin typeface="+mn-ea"/>
                <a:ea typeface="+mn-ea"/>
                <a:cs typeface="+mn-ea"/>
                <a:sym typeface="+mn-lt"/>
              </a:rPr>
              <a:t>、坚决做到“两个维护”的</a:t>
            </a:r>
            <a:r>
              <a:rPr lang="zh-CN" altLang="en-US" sz="2000" dirty="0">
                <a:solidFill>
                  <a:srgbClr val="0070C0"/>
                </a:solidFill>
                <a:latin typeface="+mn-ea"/>
                <a:ea typeface="+mn-ea"/>
                <a:cs typeface="+mn-ea"/>
                <a:sym typeface="+mn-lt"/>
              </a:rPr>
              <a:t>重大意义</a:t>
            </a:r>
            <a:r>
              <a:rPr lang="zh-CN" altLang="en-US" sz="2000" dirty="0">
                <a:solidFill>
                  <a:prstClr val="black"/>
                </a:solidFill>
                <a:latin typeface="+mn-ea"/>
                <a:ea typeface="+mn-ea"/>
                <a:cs typeface="+mn-ea"/>
                <a:sym typeface="+mn-lt"/>
              </a:rPr>
              <a:t>，深刻认识</a:t>
            </a:r>
            <a:r>
              <a:rPr lang="zh-CN" altLang="en-US" sz="2000" dirty="0">
                <a:latin typeface="+mn-ea"/>
                <a:ea typeface="+mn-ea"/>
                <a:cs typeface="+mn-ea"/>
                <a:sym typeface="+mn-lt"/>
              </a:rPr>
              <a:t>开展主题教育是贯彻落实党的二十大精神的</a:t>
            </a:r>
            <a:r>
              <a:rPr lang="zh-CN" altLang="en-US" sz="2000" dirty="0">
                <a:solidFill>
                  <a:srgbClr val="0070C0"/>
                </a:solidFill>
                <a:latin typeface="+mn-ea"/>
                <a:ea typeface="+mn-ea"/>
                <a:cs typeface="+mn-ea"/>
                <a:sym typeface="+mn-lt"/>
              </a:rPr>
              <a:t>重大举措</a:t>
            </a:r>
            <a:r>
              <a:rPr lang="zh-CN" altLang="en-US" sz="2000" dirty="0">
                <a:solidFill>
                  <a:prstClr val="black"/>
                </a:solidFill>
                <a:latin typeface="+mn-ea"/>
                <a:ea typeface="+mn-ea"/>
                <a:cs typeface="+mn-ea"/>
                <a:sym typeface="+mn-lt"/>
              </a:rPr>
              <a:t>、是加快建设教育强国的</a:t>
            </a:r>
            <a:r>
              <a:rPr lang="zh-CN" altLang="en-US" sz="2000" dirty="0">
                <a:solidFill>
                  <a:srgbClr val="0070C0"/>
                </a:solidFill>
                <a:latin typeface="+mn-ea"/>
                <a:ea typeface="+mn-ea"/>
                <a:cs typeface="+mn-ea"/>
                <a:sym typeface="+mn-lt"/>
              </a:rPr>
              <a:t>迫切需要</a:t>
            </a:r>
            <a:r>
              <a:rPr lang="zh-CN" altLang="en-US" sz="2000" dirty="0">
                <a:solidFill>
                  <a:prstClr val="black"/>
                </a:solidFill>
                <a:latin typeface="+mn-ea"/>
                <a:ea typeface="+mn-ea"/>
                <a:cs typeface="+mn-ea"/>
                <a:sym typeface="+mn-lt"/>
              </a:rPr>
              <a:t>、是推进新时代党的建设新的伟大工程的</a:t>
            </a:r>
            <a:r>
              <a:rPr lang="zh-CN" altLang="en-US" sz="2000" dirty="0">
                <a:solidFill>
                  <a:srgbClr val="0070C0"/>
                </a:solidFill>
                <a:latin typeface="+mn-ea"/>
                <a:ea typeface="+mn-ea"/>
                <a:cs typeface="+mn-ea"/>
                <a:sym typeface="+mn-lt"/>
              </a:rPr>
              <a:t>重大部署</a:t>
            </a:r>
            <a:r>
              <a:rPr lang="zh-CN" altLang="en-US" sz="2000" dirty="0">
                <a:solidFill>
                  <a:prstClr val="black"/>
                </a:solidFill>
                <a:latin typeface="+mn-ea"/>
                <a:ea typeface="+mn-ea"/>
                <a:cs typeface="+mn-ea"/>
                <a:sym typeface="+mn-lt"/>
              </a:rPr>
              <a:t>，切实把思想和行动统一到习近平总书记重要讲话精神和党中央决策部署上来，以高度的政治自觉、饱满的政治热情、严肃的政治态度，积极投身主题教育，确保取得实效。</a:t>
            </a:r>
          </a:p>
        </p:txBody>
      </p:sp>
      <p:sp>
        <p:nvSpPr>
          <p:cNvPr id="43" name="圆角矩形 15"/>
          <p:cNvSpPr/>
          <p:nvPr/>
        </p:nvSpPr>
        <p:spPr>
          <a:xfrm>
            <a:off x="1218699" y="2460890"/>
            <a:ext cx="9360695" cy="3371441"/>
          </a:xfrm>
          <a:prstGeom prst="roundRect">
            <a:avLst/>
          </a:prstGeom>
          <a:noFill/>
          <a:ln w="19050" cap="flat" cmpd="sng" algn="ctr">
            <a:solidFill>
              <a:srgbClr val="E22A3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45" name="组合 44">
            <a:extLst>
              <a:ext uri="{FF2B5EF4-FFF2-40B4-BE49-F238E27FC236}">
                <a16:creationId xmlns:a16="http://schemas.microsoft.com/office/drawing/2014/main" id="{24071F3C-833B-42F2-856F-3FC424B65C32}"/>
              </a:ext>
            </a:extLst>
          </p:cNvPr>
          <p:cNvGrpSpPr/>
          <p:nvPr/>
        </p:nvGrpSpPr>
        <p:grpSpPr>
          <a:xfrm>
            <a:off x="1082281" y="1455019"/>
            <a:ext cx="9633529" cy="584775"/>
            <a:chOff x="1015174" y="1422502"/>
            <a:chExt cx="9455235" cy="584775"/>
          </a:xfrm>
        </p:grpSpPr>
        <p:grpSp>
          <p:nvGrpSpPr>
            <p:cNvPr id="46" name="组合 20">
              <a:extLst>
                <a:ext uri="{FF2B5EF4-FFF2-40B4-BE49-F238E27FC236}">
                  <a16:creationId xmlns:a16="http://schemas.microsoft.com/office/drawing/2014/main" id="{4BBB3967-AF6B-4A97-8C61-276988DBB5D4}"/>
                </a:ext>
              </a:extLst>
            </p:cNvPr>
            <p:cNvGrpSpPr>
              <a:grpSpLocks/>
            </p:cNvGrpSpPr>
            <p:nvPr/>
          </p:nvGrpSpPr>
          <p:grpSpPr bwMode="auto">
            <a:xfrm>
              <a:off x="1015174" y="1422502"/>
              <a:ext cx="6929598" cy="584775"/>
              <a:chOff x="383197" y="1297979"/>
              <a:chExt cx="8068195" cy="637991"/>
            </a:xfrm>
          </p:grpSpPr>
          <p:sp>
            <p:nvSpPr>
              <p:cNvPr id="49" name="文本框 22">
                <a:extLst>
                  <a:ext uri="{FF2B5EF4-FFF2-40B4-BE49-F238E27FC236}">
                    <a16:creationId xmlns:a16="http://schemas.microsoft.com/office/drawing/2014/main" id="{0EA001A6-CF92-41BC-A26D-C118BC5B0F50}"/>
                  </a:ext>
                </a:extLst>
              </p:cNvPr>
              <p:cNvSpPr txBox="1">
                <a:spLocks noChangeArrowheads="1"/>
              </p:cNvSpPr>
              <p:nvPr/>
            </p:nvSpPr>
            <p:spPr bwMode="auto">
              <a:xfrm>
                <a:off x="472206" y="1297979"/>
                <a:ext cx="7979186" cy="63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fontAlgn="auto">
                  <a:spcBef>
                    <a:spcPts val="0"/>
                  </a:spcBef>
                  <a:spcAft>
                    <a:spcPts val="0"/>
                  </a:spcAft>
                  <a:defRPr/>
                </a:pPr>
                <a:r>
                  <a:rPr lang="zh-CN" altLang="en-US" sz="3200" b="1" spc="300" dirty="0">
                    <a:latin typeface="+mn-lt"/>
                    <a:ea typeface="+mn-ea"/>
                    <a:cs typeface="+mn-ea"/>
                    <a:sym typeface="+mn-lt"/>
                  </a:rPr>
                  <a:t>怀进鹏</a:t>
                </a:r>
                <a:r>
                  <a:rPr lang="zh-CN" altLang="en-US" sz="3200" b="1" spc="300" dirty="0" smtClean="0">
                    <a:latin typeface="+mn-lt"/>
                    <a:ea typeface="+mn-ea"/>
                    <a:cs typeface="+mn-ea"/>
                    <a:sym typeface="+mn-lt"/>
                  </a:rPr>
                  <a:t>指出</a:t>
                </a:r>
                <a:endParaRPr lang="zh-CN" altLang="en-US" sz="3200" b="1" spc="300" dirty="0">
                  <a:latin typeface="+mn-lt"/>
                  <a:ea typeface="+mn-ea"/>
                  <a:cs typeface="+mn-ea"/>
                  <a:sym typeface="+mn-lt"/>
                </a:endParaRPr>
              </a:p>
            </p:txBody>
          </p:sp>
          <p:cxnSp>
            <p:nvCxnSpPr>
              <p:cNvPr id="50" name="直接连接符 49">
                <a:extLst>
                  <a:ext uri="{FF2B5EF4-FFF2-40B4-BE49-F238E27FC236}">
                    <a16:creationId xmlns:a16="http://schemas.microsoft.com/office/drawing/2014/main" id="{B32ABE46-2FAF-4472-819F-2D67A3A2BA97}"/>
                  </a:ext>
                </a:extLst>
              </p:cNvPr>
              <p:cNvCxnSpPr>
                <a:cxnSpLocks/>
              </p:cNvCxnSpPr>
              <p:nvPr/>
            </p:nvCxnSpPr>
            <p:spPr>
              <a:xfrm>
                <a:off x="383197" y="1362028"/>
                <a:ext cx="0" cy="483835"/>
              </a:xfrm>
              <a:prstGeom prst="line">
                <a:avLst/>
              </a:prstGeom>
              <a:noFill/>
              <a:ln w="57150" cap="flat" cmpd="sng" algn="ctr">
                <a:solidFill>
                  <a:srgbClr val="C00000"/>
                </a:solidFill>
                <a:prstDash val="solid"/>
                <a:miter lim="800000"/>
              </a:ln>
              <a:effectLst/>
            </p:spPr>
          </p:cxnSp>
        </p:grpSp>
        <p:sp>
          <p:nvSpPr>
            <p:cNvPr id="47" name="Line 106">
              <a:extLst>
                <a:ext uri="{FF2B5EF4-FFF2-40B4-BE49-F238E27FC236}">
                  <a16:creationId xmlns:a16="http://schemas.microsoft.com/office/drawing/2014/main" id="{48FE4955-FD73-46A6-96F5-6E5A6183E25E}"/>
                </a:ext>
              </a:extLst>
            </p:cNvPr>
            <p:cNvSpPr>
              <a:spLocks noChangeShapeType="1"/>
            </p:cNvSpPr>
            <p:nvPr/>
          </p:nvSpPr>
          <p:spPr bwMode="auto">
            <a:xfrm>
              <a:off x="6470249" y="1736449"/>
              <a:ext cx="3736307" cy="13411"/>
            </a:xfrm>
            <a:prstGeom prst="line">
              <a:avLst/>
            </a:prstGeom>
            <a:noFill/>
            <a:ln w="19050" cap="flat">
              <a:solidFill>
                <a:srgbClr val="C00000"/>
              </a:solidFill>
              <a:prstDash val="solid"/>
              <a:miter lim="800000"/>
              <a:headEnd/>
              <a:tailEnd type="oval"/>
            </a:ln>
          </p:spPr>
          <p:txBody>
            <a:bodyPr vert="horz" wrap="square" lIns="91440" tIns="45720" rIns="91440" bIns="45720" numCol="1" anchor="t" anchorCtr="0" compatLnSpc="1">
              <a:prstTxWarp prst="textNoShape">
                <a:avLst/>
              </a:prstTxWarp>
            </a:bodyPr>
            <a:lstStyle/>
            <a:p>
              <a:endParaRPr lang="zh-CN" altLang="en-US" dirty="0">
                <a:solidFill>
                  <a:schemeClr val="bg1"/>
                </a:solidFill>
                <a:cs typeface="+mn-ea"/>
                <a:sym typeface="+mn-lt"/>
              </a:endParaRPr>
            </a:p>
          </p:txBody>
        </p:sp>
        <p:sp>
          <p:nvSpPr>
            <p:cNvPr id="48" name="椭圆 47">
              <a:extLst>
                <a:ext uri="{FF2B5EF4-FFF2-40B4-BE49-F238E27FC236}">
                  <a16:creationId xmlns:a16="http://schemas.microsoft.com/office/drawing/2014/main" id="{40500327-B3F1-43EA-88E7-D4AFF4245431}"/>
                </a:ext>
              </a:extLst>
            </p:cNvPr>
            <p:cNvSpPr/>
            <p:nvPr/>
          </p:nvSpPr>
          <p:spPr>
            <a:xfrm flipH="1">
              <a:off x="10058449" y="1524374"/>
              <a:ext cx="411960" cy="424679"/>
            </a:xfrm>
            <a:prstGeom prst="ellipse">
              <a:avLst/>
            </a:prstGeom>
            <a:solidFill>
              <a:srgbClr val="C00000"/>
            </a:solidFill>
            <a:ln w="28575" cap="flat" cmpd="sng" algn="ctr">
              <a:solidFill>
                <a:srgbClr val="C00000"/>
              </a:solidFill>
              <a:prstDash val="solid"/>
              <a:miter lim="800000"/>
            </a:ln>
            <a:effectLst/>
          </p:spPr>
          <p:txBody>
            <a:bodyPr lIns="120948" tIns="60475" rIns="120948" bIns="60475" anchor="ctr"/>
            <a:lstStyle/>
            <a:p>
              <a:pPr algn="ctr">
                <a:defRPr/>
              </a:pPr>
              <a:r>
                <a:rPr lang="en-US" altLang="zh-CN" sz="2000" b="1" kern="0" dirty="0">
                  <a:solidFill>
                    <a:prstClr val="white"/>
                  </a:solidFill>
                  <a:cs typeface="+mn-ea"/>
                  <a:sym typeface="+mn-lt"/>
                </a:rPr>
                <a:t>1</a:t>
              </a:r>
              <a:endParaRPr lang="zh-CN" altLang="en-US" sz="2000" b="1" kern="0" dirty="0">
                <a:solidFill>
                  <a:prstClr val="white"/>
                </a:solidFill>
                <a:cs typeface="+mn-ea"/>
                <a:sym typeface="+mn-lt"/>
              </a:endParaRPr>
            </a:p>
          </p:txBody>
        </p:sp>
      </p:grpSp>
      <p:pic>
        <p:nvPicPr>
          <p:cNvPr id="56" name="图片 55">
            <a:extLst>
              <a:ext uri="{FF2B5EF4-FFF2-40B4-BE49-F238E27FC236}">
                <a16:creationId xmlns:a16="http://schemas.microsoft.com/office/drawing/2014/main" id="{9614E3DB-189A-4356-8F0B-9E4DB47483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5786942"/>
            <a:ext cx="12225024" cy="1071058"/>
          </a:xfrm>
          <a:prstGeom prst="rect">
            <a:avLst/>
          </a:prstGeom>
        </p:spPr>
      </p:pic>
      <p:sp>
        <p:nvSpPr>
          <p:cNvPr id="16" name="Aitds2">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321"/>
            <a:ext cx="8935290"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习贯彻习近平新时代中国特色社会主义思想主题教育动员部署会</a:t>
            </a:r>
          </a:p>
        </p:txBody>
      </p:sp>
    </p:spTree>
    <p:extLst>
      <p:ext uri="{BB962C8B-B14F-4D97-AF65-F5344CB8AC3E}">
        <p14:creationId xmlns:p14="http://schemas.microsoft.com/office/powerpoint/2010/main" val="25609263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id="{1F8D4504-BAC1-4389-8E34-3CA72598D418}"/>
              </a:ext>
            </a:extLst>
          </p:cNvPr>
          <p:cNvSpPr txBox="1">
            <a:spLocks noChangeArrowheads="1"/>
          </p:cNvSpPr>
          <p:nvPr/>
        </p:nvSpPr>
        <p:spPr bwMode="auto">
          <a:xfrm>
            <a:off x="1547292" y="2353741"/>
            <a:ext cx="900601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lvl="0" eaLnBrk="1" hangingPunct="1">
              <a:lnSpc>
                <a:spcPct val="130000"/>
              </a:lnSpc>
            </a:pPr>
            <a:r>
              <a:rPr lang="zh-CN" altLang="en-US" sz="2000" dirty="0">
                <a:solidFill>
                  <a:prstClr val="black"/>
                </a:solidFill>
                <a:latin typeface="+mn-ea"/>
                <a:ea typeface="+mn-ea"/>
                <a:cs typeface="+mn-ea"/>
                <a:sym typeface="+mn-lt"/>
              </a:rPr>
              <a:t>要牢牢把握</a:t>
            </a:r>
            <a:r>
              <a:rPr lang="zh-CN" altLang="en-US" sz="2000" dirty="0">
                <a:solidFill>
                  <a:srgbClr val="0070C0"/>
                </a:solidFill>
                <a:latin typeface="+mn-ea"/>
                <a:ea typeface="+mn-ea"/>
                <a:cs typeface="+mn-ea"/>
                <a:sym typeface="+mn-lt"/>
              </a:rPr>
              <a:t>“学思想、强党性、重实践、建新功”</a:t>
            </a:r>
            <a:r>
              <a:rPr lang="zh-CN" altLang="en-US" sz="2000" dirty="0">
                <a:solidFill>
                  <a:prstClr val="black"/>
                </a:solidFill>
                <a:latin typeface="+mn-ea"/>
                <a:ea typeface="+mn-ea"/>
                <a:cs typeface="+mn-ea"/>
                <a:sym typeface="+mn-lt"/>
              </a:rPr>
              <a:t>的总要求，紧紧锚定主题教育的目标任务，</a:t>
            </a:r>
            <a:r>
              <a:rPr lang="zh-CN" altLang="en-US" sz="2000" dirty="0">
                <a:solidFill>
                  <a:srgbClr val="0070C0"/>
                </a:solidFill>
                <a:latin typeface="+mn-ea"/>
                <a:ea typeface="+mn-ea"/>
                <a:cs typeface="+mn-ea"/>
                <a:sym typeface="+mn-lt"/>
              </a:rPr>
              <a:t>以学铸魂、以学增智、以学正风、以学促干</a:t>
            </a:r>
            <a:r>
              <a:rPr lang="zh-CN" altLang="en-US" sz="2000" dirty="0">
                <a:solidFill>
                  <a:prstClr val="black"/>
                </a:solidFill>
                <a:latin typeface="+mn-ea"/>
                <a:ea typeface="+mn-ea"/>
                <a:cs typeface="+mn-ea"/>
                <a:sym typeface="+mn-lt"/>
              </a:rPr>
              <a:t>，坚持目标导向和问题导向相统一，做到</a:t>
            </a:r>
            <a:r>
              <a:rPr lang="zh-CN" altLang="en-US" sz="2000" dirty="0">
                <a:solidFill>
                  <a:srgbClr val="0070C0"/>
                </a:solidFill>
                <a:latin typeface="+mn-ea"/>
                <a:ea typeface="+mn-ea"/>
                <a:cs typeface="+mn-ea"/>
                <a:sym typeface="+mn-lt"/>
              </a:rPr>
              <a:t>凝心铸魂筑牢根本、锤炼品格强化忠诚、实干担当促进发展、践行宗旨为民造福、廉洁奉公树立新风</a:t>
            </a:r>
            <a:r>
              <a:rPr lang="zh-CN" altLang="en-US" sz="2000" dirty="0">
                <a:solidFill>
                  <a:prstClr val="black"/>
                </a:solidFill>
                <a:latin typeface="+mn-ea"/>
                <a:ea typeface="+mn-ea"/>
                <a:cs typeface="+mn-ea"/>
                <a:sym typeface="+mn-lt"/>
              </a:rPr>
              <a:t>，着力解决理论学习、政治素质、能力本领、担当作为、工作作风、廉洁自律方面的突出问题。要根据党中央的统一部署，结合自身实际，</a:t>
            </a:r>
            <a:r>
              <a:rPr lang="zh-CN" altLang="en-US" sz="2000" dirty="0">
                <a:solidFill>
                  <a:srgbClr val="0070C0"/>
                </a:solidFill>
                <a:latin typeface="+mn-ea"/>
                <a:ea typeface="+mn-ea"/>
                <a:cs typeface="+mn-ea"/>
                <a:sym typeface="+mn-lt"/>
              </a:rPr>
              <a:t>突出围绕中心、服务大局，突出以上率下、以点带面，突出机关带动、系统联动，加强党的创新理论武装</a:t>
            </a:r>
            <a:r>
              <a:rPr lang="zh-CN" altLang="en-US" sz="2000" dirty="0">
                <a:solidFill>
                  <a:prstClr val="black"/>
                </a:solidFill>
                <a:latin typeface="+mn-ea"/>
                <a:ea typeface="+mn-ea"/>
                <a:cs typeface="+mn-ea"/>
                <a:sym typeface="+mn-lt"/>
              </a:rPr>
              <a:t>，把党的政治建设摆在首位，加快推进教育高质量发展，坚持以人民为中心发展教育，驰而不息推进教育系统全面从严治党，确保党中央要求全面准确落实到位。</a:t>
            </a:r>
          </a:p>
        </p:txBody>
      </p:sp>
      <p:sp>
        <p:nvSpPr>
          <p:cNvPr id="43" name="圆角矩形 15"/>
          <p:cNvSpPr/>
          <p:nvPr/>
        </p:nvSpPr>
        <p:spPr>
          <a:xfrm>
            <a:off x="1325025" y="2251869"/>
            <a:ext cx="9390785" cy="3954486"/>
          </a:xfrm>
          <a:prstGeom prst="roundRect">
            <a:avLst/>
          </a:prstGeom>
          <a:noFill/>
          <a:ln w="19050" cap="flat" cmpd="sng" algn="ctr">
            <a:solidFill>
              <a:srgbClr val="E22A3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45" name="组合 44">
            <a:extLst>
              <a:ext uri="{FF2B5EF4-FFF2-40B4-BE49-F238E27FC236}">
                <a16:creationId xmlns:a16="http://schemas.microsoft.com/office/drawing/2014/main" id="{24071F3C-833B-42F2-856F-3FC424B65C32}"/>
              </a:ext>
            </a:extLst>
          </p:cNvPr>
          <p:cNvGrpSpPr/>
          <p:nvPr/>
        </p:nvGrpSpPr>
        <p:grpSpPr>
          <a:xfrm>
            <a:off x="1082281" y="1455019"/>
            <a:ext cx="9633529" cy="584775"/>
            <a:chOff x="1015174" y="1422502"/>
            <a:chExt cx="9455235" cy="584775"/>
          </a:xfrm>
        </p:grpSpPr>
        <p:grpSp>
          <p:nvGrpSpPr>
            <p:cNvPr id="46" name="组合 20">
              <a:extLst>
                <a:ext uri="{FF2B5EF4-FFF2-40B4-BE49-F238E27FC236}">
                  <a16:creationId xmlns:a16="http://schemas.microsoft.com/office/drawing/2014/main" id="{4BBB3967-AF6B-4A97-8C61-276988DBB5D4}"/>
                </a:ext>
              </a:extLst>
            </p:cNvPr>
            <p:cNvGrpSpPr>
              <a:grpSpLocks/>
            </p:cNvGrpSpPr>
            <p:nvPr/>
          </p:nvGrpSpPr>
          <p:grpSpPr bwMode="auto">
            <a:xfrm>
              <a:off x="1015174" y="1422502"/>
              <a:ext cx="6929598" cy="584775"/>
              <a:chOff x="383197" y="1297979"/>
              <a:chExt cx="8068195" cy="637991"/>
            </a:xfrm>
          </p:grpSpPr>
          <p:sp>
            <p:nvSpPr>
              <p:cNvPr id="49" name="文本框 22">
                <a:extLst>
                  <a:ext uri="{FF2B5EF4-FFF2-40B4-BE49-F238E27FC236}">
                    <a16:creationId xmlns:a16="http://schemas.microsoft.com/office/drawing/2014/main" id="{0EA001A6-CF92-41BC-A26D-C118BC5B0F50}"/>
                  </a:ext>
                </a:extLst>
              </p:cNvPr>
              <p:cNvSpPr txBox="1">
                <a:spLocks noChangeArrowheads="1"/>
              </p:cNvSpPr>
              <p:nvPr/>
            </p:nvSpPr>
            <p:spPr bwMode="auto">
              <a:xfrm>
                <a:off x="472206" y="1297979"/>
                <a:ext cx="7979186" cy="63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fontAlgn="auto">
                  <a:spcBef>
                    <a:spcPts val="0"/>
                  </a:spcBef>
                  <a:spcAft>
                    <a:spcPts val="0"/>
                  </a:spcAft>
                  <a:defRPr/>
                </a:pPr>
                <a:r>
                  <a:rPr lang="zh-CN" altLang="en-US" sz="3200" b="1" spc="300" dirty="0">
                    <a:latin typeface="+mn-lt"/>
                    <a:ea typeface="+mn-ea"/>
                    <a:cs typeface="+mn-ea"/>
                    <a:sym typeface="+mn-lt"/>
                  </a:rPr>
                  <a:t>怀进鹏强调</a:t>
                </a:r>
              </a:p>
            </p:txBody>
          </p:sp>
          <p:cxnSp>
            <p:nvCxnSpPr>
              <p:cNvPr id="50" name="直接连接符 49">
                <a:extLst>
                  <a:ext uri="{FF2B5EF4-FFF2-40B4-BE49-F238E27FC236}">
                    <a16:creationId xmlns:a16="http://schemas.microsoft.com/office/drawing/2014/main" id="{B32ABE46-2FAF-4472-819F-2D67A3A2BA97}"/>
                  </a:ext>
                </a:extLst>
              </p:cNvPr>
              <p:cNvCxnSpPr>
                <a:cxnSpLocks/>
              </p:cNvCxnSpPr>
              <p:nvPr/>
            </p:nvCxnSpPr>
            <p:spPr>
              <a:xfrm>
                <a:off x="383197" y="1362028"/>
                <a:ext cx="0" cy="483835"/>
              </a:xfrm>
              <a:prstGeom prst="line">
                <a:avLst/>
              </a:prstGeom>
              <a:noFill/>
              <a:ln w="57150" cap="flat" cmpd="sng" algn="ctr">
                <a:solidFill>
                  <a:srgbClr val="C00000"/>
                </a:solidFill>
                <a:prstDash val="solid"/>
                <a:miter lim="800000"/>
              </a:ln>
              <a:effectLst/>
            </p:spPr>
          </p:cxnSp>
        </p:grpSp>
        <p:sp>
          <p:nvSpPr>
            <p:cNvPr id="47" name="Line 106">
              <a:extLst>
                <a:ext uri="{FF2B5EF4-FFF2-40B4-BE49-F238E27FC236}">
                  <a16:creationId xmlns:a16="http://schemas.microsoft.com/office/drawing/2014/main" id="{48FE4955-FD73-46A6-96F5-6E5A6183E25E}"/>
                </a:ext>
              </a:extLst>
            </p:cNvPr>
            <p:cNvSpPr>
              <a:spLocks noChangeShapeType="1"/>
            </p:cNvSpPr>
            <p:nvPr/>
          </p:nvSpPr>
          <p:spPr bwMode="auto">
            <a:xfrm>
              <a:off x="6470249" y="1736449"/>
              <a:ext cx="3736307" cy="13411"/>
            </a:xfrm>
            <a:prstGeom prst="line">
              <a:avLst/>
            </a:prstGeom>
            <a:noFill/>
            <a:ln w="19050" cap="flat">
              <a:solidFill>
                <a:srgbClr val="C00000"/>
              </a:solidFill>
              <a:prstDash val="solid"/>
              <a:miter lim="800000"/>
              <a:headEnd/>
              <a:tailEnd type="oval"/>
            </a:ln>
          </p:spPr>
          <p:txBody>
            <a:bodyPr vert="horz" wrap="square" lIns="91440" tIns="45720" rIns="91440" bIns="45720" numCol="1" anchor="t" anchorCtr="0" compatLnSpc="1">
              <a:prstTxWarp prst="textNoShape">
                <a:avLst/>
              </a:prstTxWarp>
            </a:bodyPr>
            <a:lstStyle/>
            <a:p>
              <a:endParaRPr lang="zh-CN" altLang="en-US" dirty="0">
                <a:solidFill>
                  <a:schemeClr val="bg1"/>
                </a:solidFill>
                <a:cs typeface="+mn-ea"/>
                <a:sym typeface="+mn-lt"/>
              </a:endParaRPr>
            </a:p>
          </p:txBody>
        </p:sp>
        <p:sp>
          <p:nvSpPr>
            <p:cNvPr id="48" name="椭圆 47">
              <a:extLst>
                <a:ext uri="{FF2B5EF4-FFF2-40B4-BE49-F238E27FC236}">
                  <a16:creationId xmlns:a16="http://schemas.microsoft.com/office/drawing/2014/main" id="{40500327-B3F1-43EA-88E7-D4AFF4245431}"/>
                </a:ext>
              </a:extLst>
            </p:cNvPr>
            <p:cNvSpPr/>
            <p:nvPr/>
          </p:nvSpPr>
          <p:spPr>
            <a:xfrm flipH="1">
              <a:off x="10058449" y="1524374"/>
              <a:ext cx="411960" cy="424679"/>
            </a:xfrm>
            <a:prstGeom prst="ellipse">
              <a:avLst/>
            </a:prstGeom>
            <a:solidFill>
              <a:srgbClr val="C00000"/>
            </a:solidFill>
            <a:ln w="28575" cap="flat" cmpd="sng" algn="ctr">
              <a:solidFill>
                <a:srgbClr val="C00000"/>
              </a:solidFill>
              <a:prstDash val="solid"/>
              <a:miter lim="800000"/>
            </a:ln>
            <a:effectLst/>
          </p:spPr>
          <p:txBody>
            <a:bodyPr lIns="120948" tIns="60475" rIns="120948" bIns="60475" anchor="ctr"/>
            <a:lstStyle/>
            <a:p>
              <a:pPr algn="ctr">
                <a:defRPr/>
              </a:pPr>
              <a:r>
                <a:rPr lang="en-US" altLang="zh-CN" sz="2000" b="1" kern="0" dirty="0" smtClean="0">
                  <a:solidFill>
                    <a:prstClr val="white"/>
                  </a:solidFill>
                  <a:cs typeface="+mn-ea"/>
                  <a:sym typeface="+mn-lt"/>
                </a:rPr>
                <a:t>2</a:t>
              </a:r>
              <a:endParaRPr lang="zh-CN" altLang="en-US" sz="2000" b="1" kern="0" dirty="0">
                <a:solidFill>
                  <a:prstClr val="white"/>
                </a:solidFill>
                <a:cs typeface="+mn-ea"/>
                <a:sym typeface="+mn-lt"/>
              </a:endParaRPr>
            </a:p>
          </p:txBody>
        </p:sp>
      </p:grpSp>
      <p:pic>
        <p:nvPicPr>
          <p:cNvPr id="56" name="图片 55">
            <a:extLst>
              <a:ext uri="{FF2B5EF4-FFF2-40B4-BE49-F238E27FC236}">
                <a16:creationId xmlns:a16="http://schemas.microsoft.com/office/drawing/2014/main" id="{9614E3DB-189A-4356-8F0B-9E4DB47483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5786942"/>
            <a:ext cx="12225024" cy="1071058"/>
          </a:xfrm>
          <a:prstGeom prst="rect">
            <a:avLst/>
          </a:prstGeom>
        </p:spPr>
      </p:pic>
      <p:sp>
        <p:nvSpPr>
          <p:cNvPr id="16" name="Aitds2">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321"/>
            <a:ext cx="8935290"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习贯彻习近平新时代中国特色社会主义思想主题教育动员部署会</a:t>
            </a:r>
          </a:p>
        </p:txBody>
      </p:sp>
    </p:spTree>
    <p:extLst>
      <p:ext uri="{BB962C8B-B14F-4D97-AF65-F5344CB8AC3E}">
        <p14:creationId xmlns:p14="http://schemas.microsoft.com/office/powerpoint/2010/main" val="27355511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a:extLst>
              <a:ext uri="{FF2B5EF4-FFF2-40B4-BE49-F238E27FC236}">
                <a16:creationId xmlns:a16="http://schemas.microsoft.com/office/drawing/2014/main" id="{1F8D4504-BAC1-4389-8E34-3CA72598D418}"/>
              </a:ext>
            </a:extLst>
          </p:cNvPr>
          <p:cNvSpPr txBox="1">
            <a:spLocks noChangeArrowheads="1"/>
          </p:cNvSpPr>
          <p:nvPr/>
        </p:nvSpPr>
        <p:spPr bwMode="auto">
          <a:xfrm>
            <a:off x="1382437" y="2855498"/>
            <a:ext cx="900601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宋体" panose="02010600030101010101" pitchFamily="2" charset="-122"/>
              </a:defRPr>
            </a:lvl1pPr>
            <a:lvl2pPr marL="742950" indent="-285750" eaLnBrk="0" hangingPunct="0">
              <a:defRPr>
                <a:solidFill>
                  <a:schemeClr val="tx1"/>
                </a:solidFill>
                <a:latin typeface="等线" panose="02010600030101010101" pitchFamily="2" charset="-122"/>
                <a:ea typeface="宋体" panose="02010600030101010101" pitchFamily="2" charset="-122"/>
              </a:defRPr>
            </a:lvl2pPr>
            <a:lvl3pPr marL="1143000" indent="-228600" eaLnBrk="0" hangingPunct="0">
              <a:defRPr>
                <a:solidFill>
                  <a:schemeClr val="tx1"/>
                </a:solidFill>
                <a:latin typeface="等线" panose="02010600030101010101" pitchFamily="2" charset="-122"/>
                <a:ea typeface="宋体" panose="02010600030101010101" pitchFamily="2" charset="-122"/>
              </a:defRPr>
            </a:lvl3pPr>
            <a:lvl4pPr marL="1600200" indent="-228600" eaLnBrk="0" hangingPunct="0">
              <a:defRPr>
                <a:solidFill>
                  <a:schemeClr val="tx1"/>
                </a:solidFill>
                <a:latin typeface="等线" panose="02010600030101010101" pitchFamily="2" charset="-122"/>
                <a:ea typeface="宋体" panose="02010600030101010101" pitchFamily="2" charset="-122"/>
              </a:defRPr>
            </a:lvl4pPr>
            <a:lvl5pPr marL="2057400" indent="-228600" eaLnBrk="0" hangingPunct="0">
              <a:defRPr>
                <a:solidFill>
                  <a:schemeClr val="tx1"/>
                </a:solidFill>
                <a:latin typeface="等线" panose="02010600030101010101" pitchFamily="2" charset="-122"/>
                <a:ea typeface="宋体"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宋体" panose="02010600030101010101" pitchFamily="2" charset="-122"/>
              </a:defRPr>
            </a:lvl9pPr>
          </a:lstStyle>
          <a:p>
            <a:pPr lvl="0" eaLnBrk="1" hangingPunct="1">
              <a:lnSpc>
                <a:spcPct val="130000"/>
              </a:lnSpc>
            </a:pPr>
            <a:r>
              <a:rPr lang="zh-CN" altLang="en-US" sz="2000" dirty="0">
                <a:solidFill>
                  <a:prstClr val="black"/>
                </a:solidFill>
                <a:latin typeface="+mn-ea"/>
                <a:ea typeface="+mn-ea"/>
                <a:cs typeface="+mn-ea"/>
                <a:sym typeface="+mn-lt"/>
              </a:rPr>
              <a:t>要</a:t>
            </a:r>
            <a:r>
              <a:rPr lang="zh-CN" altLang="en-US" sz="2000" dirty="0">
                <a:solidFill>
                  <a:srgbClr val="0070C0"/>
                </a:solidFill>
                <a:latin typeface="+mn-ea"/>
                <a:ea typeface="+mn-ea"/>
                <a:cs typeface="+mn-ea"/>
                <a:sym typeface="+mn-lt"/>
              </a:rPr>
              <a:t>严格落实主题教育工作安排，把理论学习、调查研究、推动发展、检视整改等贯通起来</a:t>
            </a:r>
            <a:r>
              <a:rPr lang="zh-CN" altLang="en-US" sz="2000" dirty="0">
                <a:solidFill>
                  <a:prstClr val="black"/>
                </a:solidFill>
                <a:latin typeface="+mn-ea"/>
                <a:ea typeface="+mn-ea"/>
                <a:cs typeface="+mn-ea"/>
                <a:sym typeface="+mn-lt"/>
              </a:rPr>
              <a:t>，有机融合、一体推进。要</a:t>
            </a:r>
            <a:r>
              <a:rPr lang="zh-CN" altLang="en-US" sz="2000" dirty="0">
                <a:solidFill>
                  <a:srgbClr val="0070C0"/>
                </a:solidFill>
                <a:latin typeface="+mn-ea"/>
                <a:ea typeface="+mn-ea"/>
                <a:cs typeface="+mn-ea"/>
                <a:sym typeface="+mn-lt"/>
              </a:rPr>
              <a:t>学思践悟抓好理论学习</a:t>
            </a:r>
            <a:r>
              <a:rPr lang="zh-CN" altLang="en-US" sz="2000" dirty="0">
                <a:solidFill>
                  <a:prstClr val="black"/>
                </a:solidFill>
                <a:latin typeface="+mn-ea"/>
                <a:ea typeface="+mn-ea"/>
                <a:cs typeface="+mn-ea"/>
                <a:sym typeface="+mn-lt"/>
              </a:rPr>
              <a:t>，奔着问题开展调查研究，全力以赴推动发展，对标对表检视整改，抓牢抓实建章立制，加强组织领导，务求工作实效，加强宣传引导，推动主题教育有力有序开展、持续走深走实。</a:t>
            </a:r>
            <a:r>
              <a:rPr lang="zh-CN" altLang="en-US" sz="2000" dirty="0">
                <a:solidFill>
                  <a:srgbClr val="0070C0"/>
                </a:solidFill>
                <a:latin typeface="+mn-ea"/>
                <a:ea typeface="+mn-ea"/>
                <a:cs typeface="+mn-ea"/>
                <a:sym typeface="+mn-lt"/>
              </a:rPr>
              <a:t>非中管直属高校要强化示范引领作用</a:t>
            </a:r>
            <a:r>
              <a:rPr lang="zh-CN" altLang="en-US" sz="2000" dirty="0">
                <a:solidFill>
                  <a:prstClr val="black"/>
                </a:solidFill>
                <a:latin typeface="+mn-ea"/>
                <a:ea typeface="+mn-ea"/>
                <a:cs typeface="+mn-ea"/>
                <a:sym typeface="+mn-lt"/>
              </a:rPr>
              <a:t>，在不折不扣完成各项规定动作上当标杆，在彰显教育特色、体现教育贡献上作表率。</a:t>
            </a:r>
          </a:p>
        </p:txBody>
      </p:sp>
      <p:sp>
        <p:nvSpPr>
          <p:cNvPr id="43" name="圆角矩形 15"/>
          <p:cNvSpPr/>
          <p:nvPr/>
        </p:nvSpPr>
        <p:spPr>
          <a:xfrm>
            <a:off x="1160170" y="2598082"/>
            <a:ext cx="9360695" cy="2951082"/>
          </a:xfrm>
          <a:prstGeom prst="roundRect">
            <a:avLst/>
          </a:prstGeom>
          <a:noFill/>
          <a:ln w="19050" cap="flat" cmpd="sng" algn="ctr">
            <a:solidFill>
              <a:srgbClr val="E22A3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45" name="组合 44">
            <a:extLst>
              <a:ext uri="{FF2B5EF4-FFF2-40B4-BE49-F238E27FC236}">
                <a16:creationId xmlns:a16="http://schemas.microsoft.com/office/drawing/2014/main" id="{24071F3C-833B-42F2-856F-3FC424B65C32}"/>
              </a:ext>
            </a:extLst>
          </p:cNvPr>
          <p:cNvGrpSpPr/>
          <p:nvPr/>
        </p:nvGrpSpPr>
        <p:grpSpPr>
          <a:xfrm>
            <a:off x="1082281" y="1455019"/>
            <a:ext cx="9633529" cy="584775"/>
            <a:chOff x="1015174" y="1422502"/>
            <a:chExt cx="9455235" cy="584775"/>
          </a:xfrm>
        </p:grpSpPr>
        <p:grpSp>
          <p:nvGrpSpPr>
            <p:cNvPr id="46" name="组合 20">
              <a:extLst>
                <a:ext uri="{FF2B5EF4-FFF2-40B4-BE49-F238E27FC236}">
                  <a16:creationId xmlns:a16="http://schemas.microsoft.com/office/drawing/2014/main" id="{4BBB3967-AF6B-4A97-8C61-276988DBB5D4}"/>
                </a:ext>
              </a:extLst>
            </p:cNvPr>
            <p:cNvGrpSpPr>
              <a:grpSpLocks/>
            </p:cNvGrpSpPr>
            <p:nvPr/>
          </p:nvGrpSpPr>
          <p:grpSpPr bwMode="auto">
            <a:xfrm>
              <a:off x="1015174" y="1422502"/>
              <a:ext cx="6929598" cy="584775"/>
              <a:chOff x="383197" y="1297979"/>
              <a:chExt cx="8068195" cy="637991"/>
            </a:xfrm>
          </p:grpSpPr>
          <p:sp>
            <p:nvSpPr>
              <p:cNvPr id="49" name="文本框 22">
                <a:extLst>
                  <a:ext uri="{FF2B5EF4-FFF2-40B4-BE49-F238E27FC236}">
                    <a16:creationId xmlns:a16="http://schemas.microsoft.com/office/drawing/2014/main" id="{0EA001A6-CF92-41BC-A26D-C118BC5B0F50}"/>
                  </a:ext>
                </a:extLst>
              </p:cNvPr>
              <p:cNvSpPr txBox="1">
                <a:spLocks noChangeArrowheads="1"/>
              </p:cNvSpPr>
              <p:nvPr/>
            </p:nvSpPr>
            <p:spPr bwMode="auto">
              <a:xfrm>
                <a:off x="472206" y="1297979"/>
                <a:ext cx="7979186" cy="63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fontAlgn="auto">
                  <a:spcBef>
                    <a:spcPts val="0"/>
                  </a:spcBef>
                  <a:spcAft>
                    <a:spcPts val="0"/>
                  </a:spcAft>
                  <a:defRPr/>
                </a:pPr>
                <a:r>
                  <a:rPr lang="zh-CN" altLang="en-US" sz="3200" b="1" spc="300" dirty="0">
                    <a:latin typeface="+mn-lt"/>
                    <a:ea typeface="+mn-ea"/>
                    <a:cs typeface="+mn-ea"/>
                    <a:sym typeface="+mn-lt"/>
                  </a:rPr>
                  <a:t>怀进鹏要求</a:t>
                </a:r>
              </a:p>
            </p:txBody>
          </p:sp>
          <p:cxnSp>
            <p:nvCxnSpPr>
              <p:cNvPr id="50" name="直接连接符 49">
                <a:extLst>
                  <a:ext uri="{FF2B5EF4-FFF2-40B4-BE49-F238E27FC236}">
                    <a16:creationId xmlns:a16="http://schemas.microsoft.com/office/drawing/2014/main" id="{B32ABE46-2FAF-4472-819F-2D67A3A2BA97}"/>
                  </a:ext>
                </a:extLst>
              </p:cNvPr>
              <p:cNvCxnSpPr>
                <a:cxnSpLocks/>
              </p:cNvCxnSpPr>
              <p:nvPr/>
            </p:nvCxnSpPr>
            <p:spPr>
              <a:xfrm>
                <a:off x="383197" y="1362028"/>
                <a:ext cx="0" cy="483835"/>
              </a:xfrm>
              <a:prstGeom prst="line">
                <a:avLst/>
              </a:prstGeom>
              <a:noFill/>
              <a:ln w="57150" cap="flat" cmpd="sng" algn="ctr">
                <a:solidFill>
                  <a:srgbClr val="C00000"/>
                </a:solidFill>
                <a:prstDash val="solid"/>
                <a:miter lim="800000"/>
              </a:ln>
              <a:effectLst/>
            </p:spPr>
          </p:cxnSp>
        </p:grpSp>
        <p:sp>
          <p:nvSpPr>
            <p:cNvPr id="47" name="Line 106">
              <a:extLst>
                <a:ext uri="{FF2B5EF4-FFF2-40B4-BE49-F238E27FC236}">
                  <a16:creationId xmlns:a16="http://schemas.microsoft.com/office/drawing/2014/main" id="{48FE4955-FD73-46A6-96F5-6E5A6183E25E}"/>
                </a:ext>
              </a:extLst>
            </p:cNvPr>
            <p:cNvSpPr>
              <a:spLocks noChangeShapeType="1"/>
            </p:cNvSpPr>
            <p:nvPr/>
          </p:nvSpPr>
          <p:spPr bwMode="auto">
            <a:xfrm>
              <a:off x="6470249" y="1736449"/>
              <a:ext cx="3736307" cy="13411"/>
            </a:xfrm>
            <a:prstGeom prst="line">
              <a:avLst/>
            </a:prstGeom>
            <a:noFill/>
            <a:ln w="19050" cap="flat">
              <a:solidFill>
                <a:srgbClr val="C00000"/>
              </a:solidFill>
              <a:prstDash val="solid"/>
              <a:miter lim="800000"/>
              <a:headEnd/>
              <a:tailEnd type="oval"/>
            </a:ln>
          </p:spPr>
          <p:txBody>
            <a:bodyPr vert="horz" wrap="square" lIns="91440" tIns="45720" rIns="91440" bIns="45720" numCol="1" anchor="t" anchorCtr="0" compatLnSpc="1">
              <a:prstTxWarp prst="textNoShape">
                <a:avLst/>
              </a:prstTxWarp>
            </a:bodyPr>
            <a:lstStyle/>
            <a:p>
              <a:endParaRPr lang="zh-CN" altLang="en-US" dirty="0">
                <a:solidFill>
                  <a:schemeClr val="bg1"/>
                </a:solidFill>
                <a:cs typeface="+mn-ea"/>
                <a:sym typeface="+mn-lt"/>
              </a:endParaRPr>
            </a:p>
          </p:txBody>
        </p:sp>
        <p:sp>
          <p:nvSpPr>
            <p:cNvPr id="48" name="椭圆 47">
              <a:extLst>
                <a:ext uri="{FF2B5EF4-FFF2-40B4-BE49-F238E27FC236}">
                  <a16:creationId xmlns:a16="http://schemas.microsoft.com/office/drawing/2014/main" id="{40500327-B3F1-43EA-88E7-D4AFF4245431}"/>
                </a:ext>
              </a:extLst>
            </p:cNvPr>
            <p:cNvSpPr/>
            <p:nvPr/>
          </p:nvSpPr>
          <p:spPr>
            <a:xfrm flipH="1">
              <a:off x="10058449" y="1524374"/>
              <a:ext cx="411960" cy="424679"/>
            </a:xfrm>
            <a:prstGeom prst="ellipse">
              <a:avLst/>
            </a:prstGeom>
            <a:solidFill>
              <a:srgbClr val="C00000"/>
            </a:solidFill>
            <a:ln w="28575" cap="flat" cmpd="sng" algn="ctr">
              <a:solidFill>
                <a:srgbClr val="C00000"/>
              </a:solidFill>
              <a:prstDash val="solid"/>
              <a:miter lim="800000"/>
            </a:ln>
            <a:effectLst/>
          </p:spPr>
          <p:txBody>
            <a:bodyPr lIns="120948" tIns="60475" rIns="120948" bIns="60475" anchor="ctr"/>
            <a:lstStyle/>
            <a:p>
              <a:pPr algn="ctr">
                <a:defRPr/>
              </a:pPr>
              <a:r>
                <a:rPr lang="en-US" altLang="zh-CN" sz="2000" b="1" kern="0" dirty="0" smtClean="0">
                  <a:solidFill>
                    <a:prstClr val="white"/>
                  </a:solidFill>
                  <a:cs typeface="+mn-ea"/>
                  <a:sym typeface="+mn-lt"/>
                </a:rPr>
                <a:t>3</a:t>
              </a:r>
              <a:endParaRPr lang="zh-CN" altLang="en-US" sz="2000" b="1" kern="0" dirty="0">
                <a:solidFill>
                  <a:prstClr val="white"/>
                </a:solidFill>
                <a:cs typeface="+mn-ea"/>
                <a:sym typeface="+mn-lt"/>
              </a:endParaRPr>
            </a:p>
          </p:txBody>
        </p:sp>
      </p:grpSp>
      <p:pic>
        <p:nvPicPr>
          <p:cNvPr id="56" name="图片 55">
            <a:extLst>
              <a:ext uri="{FF2B5EF4-FFF2-40B4-BE49-F238E27FC236}">
                <a16:creationId xmlns:a16="http://schemas.microsoft.com/office/drawing/2014/main" id="{9614E3DB-189A-4356-8F0B-9E4DB47483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5786942"/>
            <a:ext cx="12225024" cy="1071058"/>
          </a:xfrm>
          <a:prstGeom prst="rect">
            <a:avLst/>
          </a:prstGeom>
        </p:spPr>
      </p:pic>
      <p:sp>
        <p:nvSpPr>
          <p:cNvPr id="16" name="Aitds2">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321"/>
            <a:ext cx="8935290"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习贯彻习近平新时代中国特色社会主义思想主题教育动员部署会</a:t>
            </a:r>
          </a:p>
        </p:txBody>
      </p:sp>
    </p:spTree>
    <p:extLst>
      <p:ext uri="{BB962C8B-B14F-4D97-AF65-F5344CB8AC3E}">
        <p14:creationId xmlns:p14="http://schemas.microsoft.com/office/powerpoint/2010/main" val="35732021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itds1">
            <a:extLst>
              <a:ext uri="{FF2B5EF4-FFF2-40B4-BE49-F238E27FC236}">
                <a16:creationId xmlns:a16="http://schemas.microsoft.com/office/drawing/2014/main" id="{C9BE22D4-921E-46D0-9937-9D8C3705D007}"/>
              </a:ext>
            </a:extLst>
          </p:cNvPr>
          <p:cNvSpPr/>
          <p:nvPr/>
        </p:nvSpPr>
        <p:spPr bwMode="auto">
          <a:xfrm>
            <a:off x="-3578" y="2480975"/>
            <a:ext cx="12195578" cy="160444"/>
          </a:xfrm>
          <a:prstGeom prst="rect">
            <a:avLst/>
          </a:prstGeom>
          <a:solidFill>
            <a:srgbClr val="FFCC00"/>
          </a:solidFill>
          <a:ln>
            <a:noFill/>
          </a:ln>
        </p:spPr>
        <p:txBody>
          <a:bodyPr vert="horz" wrap="square" lIns="91404" tIns="45702" rIns="91404" bIns="45702"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799" b="0" i="0" u="none" strike="noStrike" kern="1200" cap="none" spc="0" normalizeH="0" baseline="0" noProof="0" dirty="0">
              <a:ln>
                <a:noFill/>
              </a:ln>
              <a:solidFill>
                <a:srgbClr val="ED7D31">
                  <a:lumMod val="75000"/>
                </a:srgbClr>
              </a:solidFill>
              <a:effectLst/>
              <a:uLnTx/>
              <a:uFillTx/>
              <a:cs typeface="+mn-ea"/>
              <a:sym typeface="+mn-lt"/>
            </a:endParaRPr>
          </a:p>
        </p:txBody>
      </p:sp>
      <p:pic>
        <p:nvPicPr>
          <p:cNvPr id="17" name="Aitds2">
            <a:extLst>
              <a:ext uri="{FF2B5EF4-FFF2-40B4-BE49-F238E27FC236}">
                <a16:creationId xmlns:a16="http://schemas.microsoft.com/office/drawing/2014/main" id="{2CBE75EF-FAFA-4BCE-8A4D-0F9A01AA43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723425"/>
            <a:ext cx="12192000" cy="160445"/>
          </a:xfrm>
          <a:prstGeom prst="rect">
            <a:avLst/>
          </a:prstGeom>
        </p:spPr>
      </p:pic>
      <p:cxnSp>
        <p:nvCxnSpPr>
          <p:cNvPr id="19" name="Aitds4">
            <a:extLst>
              <a:ext uri="{FF2B5EF4-FFF2-40B4-BE49-F238E27FC236}">
                <a16:creationId xmlns:a16="http://schemas.microsoft.com/office/drawing/2014/main" id="{DE57BB78-0A7C-460D-875A-26B674698ED5}"/>
              </a:ext>
            </a:extLst>
          </p:cNvPr>
          <p:cNvCxnSpPr>
            <a:cxnSpLocks/>
          </p:cNvCxnSpPr>
          <p:nvPr/>
        </p:nvCxnSpPr>
        <p:spPr>
          <a:xfrm>
            <a:off x="0" y="2891607"/>
            <a:ext cx="12185374" cy="242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Aitds6">
            <a:extLst>
              <a:ext uri="{FF2B5EF4-FFF2-40B4-BE49-F238E27FC236}">
                <a16:creationId xmlns:a16="http://schemas.microsoft.com/office/drawing/2014/main" id="{A4071C6D-74EF-4433-82CE-7AA9F180FD55}"/>
              </a:ext>
            </a:extLst>
          </p:cNvPr>
          <p:cNvSpPr/>
          <p:nvPr/>
        </p:nvSpPr>
        <p:spPr>
          <a:xfrm>
            <a:off x="0" y="-19570"/>
            <a:ext cx="12192000" cy="2500544"/>
          </a:xfrm>
          <a:prstGeom prst="rect">
            <a:avLst/>
          </a:prstGeom>
          <a:solidFill>
            <a:srgbClr val="C0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8" b="0" i="0" u="none" strike="noStrike" kern="1200" cap="none" spc="0" normalizeH="0" baseline="0" noProof="0">
              <a:ln>
                <a:noFill/>
              </a:ln>
              <a:solidFill>
                <a:prstClr val="white"/>
              </a:solidFill>
              <a:effectLst/>
              <a:uLnTx/>
              <a:uFillTx/>
              <a:cs typeface="+mn-ea"/>
              <a:sym typeface="+mn-lt"/>
            </a:endParaRPr>
          </a:p>
        </p:txBody>
      </p:sp>
      <p:pic>
        <p:nvPicPr>
          <p:cNvPr id="26" name="Aitds7">
            <a:extLst>
              <a:ext uri="{FF2B5EF4-FFF2-40B4-BE49-F238E27FC236}">
                <a16:creationId xmlns:a16="http://schemas.microsoft.com/office/drawing/2014/main" id="{9B2D3719-FF00-42F5-8203-48113C73D1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7487" y="558376"/>
            <a:ext cx="1222489" cy="1222489"/>
          </a:xfrm>
          <a:prstGeom prst="rect">
            <a:avLst/>
          </a:prstGeom>
        </p:spPr>
      </p:pic>
      <p:sp>
        <p:nvSpPr>
          <p:cNvPr id="27" name="Aitds8">
            <a:extLst>
              <a:ext uri="{FF2B5EF4-FFF2-40B4-BE49-F238E27FC236}">
                <a16:creationId xmlns:a16="http://schemas.microsoft.com/office/drawing/2014/main" id="{78AED7C2-E1F4-48E7-AE9C-63A75D417F22}"/>
              </a:ext>
            </a:extLst>
          </p:cNvPr>
          <p:cNvSpPr txBox="1"/>
          <p:nvPr/>
        </p:nvSpPr>
        <p:spPr>
          <a:xfrm>
            <a:off x="2698630" y="189478"/>
            <a:ext cx="8442611" cy="2308324"/>
          </a:xfrm>
          <a:prstGeom prst="rect">
            <a:avLst/>
          </a:prstGeom>
          <a:noFill/>
        </p:spPr>
        <p:txBody>
          <a:bodyPr wrap="square" rtlCol="0">
            <a:spAutoFit/>
          </a:bodyPr>
          <a:lstStyle/>
          <a:p>
            <a:pPr lvl="0" algn="dist">
              <a:defRPr/>
            </a:pPr>
            <a:r>
              <a:rPr lang="en-US" altLang="zh-CN" sz="4800" b="1" spc="-150" dirty="0" smtClean="0">
                <a:solidFill>
                  <a:srgbClr val="FFFF00"/>
                </a:solidFill>
                <a:cs typeface="+mn-ea"/>
                <a:sym typeface="+mn-lt"/>
              </a:rPr>
              <a:t>《</a:t>
            </a:r>
            <a:r>
              <a:rPr lang="zh-CN" altLang="en-US" sz="4800" b="1" spc="-150" dirty="0" smtClean="0">
                <a:solidFill>
                  <a:srgbClr val="FFFF00"/>
                </a:solidFill>
                <a:cs typeface="+mn-ea"/>
                <a:sym typeface="+mn-lt"/>
              </a:rPr>
              <a:t>北京科技大学深入开展学习贯彻习近平新时代中国特色社会主义思想主题教育实施方案</a:t>
            </a:r>
            <a:r>
              <a:rPr lang="en-US" altLang="zh-CN" sz="4800" b="1" spc="-150" dirty="0" smtClean="0">
                <a:solidFill>
                  <a:srgbClr val="FFFF00"/>
                </a:solidFill>
                <a:cs typeface="+mn-ea"/>
                <a:sym typeface="+mn-lt"/>
              </a:rPr>
              <a:t>》</a:t>
            </a:r>
            <a:endParaRPr kumimoji="0" lang="zh-CN" altLang="en-US" sz="4800" b="1" i="0" u="none" strike="noStrike" kern="1200" cap="none" spc="-150" normalizeH="0" baseline="0" noProof="0" dirty="0">
              <a:ln>
                <a:noFill/>
              </a:ln>
              <a:solidFill>
                <a:srgbClr val="FFFF00"/>
              </a:solidFill>
              <a:effectLst/>
              <a:uLnTx/>
              <a:uFillTx/>
              <a:cs typeface="+mn-ea"/>
              <a:sym typeface="+mn-lt"/>
            </a:endParaRPr>
          </a:p>
        </p:txBody>
      </p:sp>
      <p:sp>
        <p:nvSpPr>
          <p:cNvPr id="35" name="Aitds9">
            <a:extLst>
              <a:ext uri="{FF2B5EF4-FFF2-40B4-BE49-F238E27FC236}">
                <a16:creationId xmlns:a16="http://schemas.microsoft.com/office/drawing/2014/main" id="{F0FBCEA6-705F-41C6-9896-6C975A5D29E1}"/>
              </a:ext>
            </a:extLst>
          </p:cNvPr>
          <p:cNvSpPr/>
          <p:nvPr/>
        </p:nvSpPr>
        <p:spPr>
          <a:xfrm>
            <a:off x="247125" y="3166080"/>
            <a:ext cx="11691123" cy="2585323"/>
          </a:xfrm>
          <a:prstGeom prst="rect">
            <a:avLst/>
          </a:prstGeom>
        </p:spPr>
        <p:txBody>
          <a:bodyPr wrap="square">
            <a:spAutoFit/>
          </a:bodyPr>
          <a:lstStyle/>
          <a:p>
            <a:pPr lvl="0">
              <a:lnSpc>
                <a:spcPct val="150000"/>
              </a:lnSpc>
              <a:defRPr/>
            </a:pPr>
            <a:r>
              <a:rPr lang="zh-CN" altLang="en-US" dirty="0">
                <a:cs typeface="+mn-ea"/>
                <a:sym typeface="+mn-lt"/>
              </a:rPr>
              <a:t>根据</a:t>
            </a:r>
            <a:r>
              <a:rPr lang="en-US" altLang="zh-CN" dirty="0">
                <a:cs typeface="+mn-ea"/>
                <a:sym typeface="+mn-lt"/>
              </a:rPr>
              <a:t>《</a:t>
            </a:r>
            <a:r>
              <a:rPr lang="zh-CN" altLang="en-US" dirty="0">
                <a:cs typeface="+mn-ea"/>
                <a:sym typeface="+mn-lt"/>
              </a:rPr>
              <a:t>中共中央关于在全党深入开展学习贯彻习近平</a:t>
            </a:r>
            <a:r>
              <a:rPr lang="zh-CN" altLang="en-US" dirty="0" smtClean="0">
                <a:cs typeface="+mn-ea"/>
                <a:sym typeface="+mn-lt"/>
              </a:rPr>
              <a:t>新时代中国</a:t>
            </a:r>
            <a:r>
              <a:rPr lang="zh-CN" altLang="en-US" dirty="0">
                <a:cs typeface="+mn-ea"/>
                <a:sym typeface="+mn-lt"/>
              </a:rPr>
              <a:t>特色社会主义思想主题教育的意见</a:t>
            </a:r>
            <a:r>
              <a:rPr lang="en-US" altLang="zh-CN" dirty="0">
                <a:cs typeface="+mn-ea"/>
                <a:sym typeface="+mn-lt"/>
              </a:rPr>
              <a:t>》</a:t>
            </a:r>
            <a:r>
              <a:rPr lang="zh-CN" altLang="en-US" dirty="0">
                <a:cs typeface="+mn-ea"/>
                <a:sym typeface="+mn-lt"/>
              </a:rPr>
              <a:t>（中</a:t>
            </a:r>
            <a:r>
              <a:rPr lang="zh-CN" altLang="en-US" dirty="0" smtClean="0">
                <a:cs typeface="+mn-ea"/>
                <a:sym typeface="+mn-lt"/>
              </a:rPr>
              <a:t>发</a:t>
            </a:r>
            <a:r>
              <a:rPr lang="en-US" altLang="zh-CN" dirty="0" smtClean="0">
                <a:cs typeface="+mn-ea"/>
                <a:sym typeface="+mn-lt"/>
              </a:rPr>
              <a:t>〔 </a:t>
            </a:r>
            <a:r>
              <a:rPr lang="en-US" altLang="zh-CN" dirty="0">
                <a:cs typeface="+mn-ea"/>
                <a:sym typeface="+mn-lt"/>
              </a:rPr>
              <a:t>2023〕 6 </a:t>
            </a:r>
            <a:r>
              <a:rPr lang="zh-CN" altLang="en-US" dirty="0">
                <a:cs typeface="+mn-ea"/>
                <a:sym typeface="+mn-lt"/>
              </a:rPr>
              <a:t>号）</a:t>
            </a:r>
            <a:r>
              <a:rPr lang="zh-CN" altLang="en-US" dirty="0" smtClean="0">
                <a:cs typeface="+mn-ea"/>
                <a:sym typeface="+mn-lt"/>
              </a:rPr>
              <a:t>、学习</a:t>
            </a:r>
            <a:r>
              <a:rPr lang="zh-CN" altLang="en-US" dirty="0">
                <a:cs typeface="+mn-ea"/>
                <a:sym typeface="+mn-lt"/>
              </a:rPr>
              <a:t>贯彻习近平新时代中国特色社会主义思想主题教育</a:t>
            </a:r>
            <a:r>
              <a:rPr lang="zh-CN" altLang="en-US" dirty="0" smtClean="0">
                <a:cs typeface="+mn-ea"/>
                <a:sym typeface="+mn-lt"/>
              </a:rPr>
              <a:t>工作会议精神</a:t>
            </a:r>
            <a:r>
              <a:rPr lang="zh-CN" altLang="en-US" dirty="0">
                <a:cs typeface="+mn-ea"/>
                <a:sym typeface="+mn-lt"/>
              </a:rPr>
              <a:t>和</a:t>
            </a:r>
            <a:r>
              <a:rPr lang="en-US" altLang="zh-CN" dirty="0">
                <a:cs typeface="+mn-ea"/>
                <a:sym typeface="+mn-lt"/>
              </a:rPr>
              <a:t>《</a:t>
            </a:r>
            <a:r>
              <a:rPr lang="zh-CN" altLang="en-US" dirty="0">
                <a:cs typeface="+mn-ea"/>
                <a:sym typeface="+mn-lt"/>
              </a:rPr>
              <a:t>中共教育部党组关于教育部直属高校深入开展学习</a:t>
            </a:r>
            <a:r>
              <a:rPr lang="zh-CN" altLang="en-US" dirty="0" smtClean="0">
                <a:cs typeface="+mn-ea"/>
                <a:sym typeface="+mn-lt"/>
              </a:rPr>
              <a:t>贯彻习近平</a:t>
            </a:r>
            <a:r>
              <a:rPr lang="zh-CN" altLang="en-US" dirty="0">
                <a:cs typeface="+mn-ea"/>
                <a:sym typeface="+mn-lt"/>
              </a:rPr>
              <a:t>新时代中国特色社会主义思想主题教育的指导意见</a:t>
            </a:r>
            <a:r>
              <a:rPr lang="en-US" altLang="zh-CN" dirty="0">
                <a:cs typeface="+mn-ea"/>
                <a:sym typeface="+mn-lt"/>
              </a:rPr>
              <a:t>》</a:t>
            </a:r>
            <a:r>
              <a:rPr lang="zh-CN" altLang="en-US" dirty="0">
                <a:cs typeface="+mn-ea"/>
                <a:sym typeface="+mn-lt"/>
              </a:rPr>
              <a:t>（教</a:t>
            </a:r>
            <a:r>
              <a:rPr lang="zh-CN" altLang="en-US" dirty="0" smtClean="0">
                <a:cs typeface="+mn-ea"/>
                <a:sym typeface="+mn-lt"/>
              </a:rPr>
              <a:t>党</a:t>
            </a:r>
            <a:r>
              <a:rPr lang="en-US" altLang="zh-CN" dirty="0" smtClean="0">
                <a:cs typeface="+mn-ea"/>
                <a:sym typeface="+mn-lt"/>
              </a:rPr>
              <a:t>〔 </a:t>
            </a:r>
            <a:r>
              <a:rPr lang="en-US" altLang="zh-CN" dirty="0">
                <a:cs typeface="+mn-ea"/>
                <a:sym typeface="+mn-lt"/>
              </a:rPr>
              <a:t>2023〕 23 </a:t>
            </a:r>
            <a:r>
              <a:rPr lang="zh-CN" altLang="en-US" dirty="0">
                <a:cs typeface="+mn-ea"/>
                <a:sym typeface="+mn-lt"/>
              </a:rPr>
              <a:t>号）、教育部主题教育领导小组</a:t>
            </a:r>
            <a:r>
              <a:rPr lang="en-US" altLang="zh-CN" dirty="0">
                <a:cs typeface="+mn-ea"/>
                <a:sym typeface="+mn-lt"/>
              </a:rPr>
              <a:t>《</a:t>
            </a:r>
            <a:r>
              <a:rPr lang="zh-CN" altLang="en-US" dirty="0">
                <a:cs typeface="+mn-ea"/>
                <a:sym typeface="+mn-lt"/>
              </a:rPr>
              <a:t>教育部直属高校</a:t>
            </a:r>
            <a:r>
              <a:rPr lang="zh-CN" altLang="en-US" dirty="0" smtClean="0">
                <a:cs typeface="+mn-ea"/>
                <a:sym typeface="+mn-lt"/>
              </a:rPr>
              <a:t>开展</a:t>
            </a:r>
            <a:r>
              <a:rPr lang="zh-CN" altLang="en-US" dirty="0">
                <a:cs typeface="+mn-ea"/>
                <a:sym typeface="+mn-lt"/>
              </a:rPr>
              <a:t>学习贯彻习近平新时代中国特色社会主义思想主题教育的</a:t>
            </a:r>
            <a:r>
              <a:rPr lang="zh-CN" altLang="en-US" dirty="0" smtClean="0">
                <a:cs typeface="+mn-ea"/>
                <a:sym typeface="+mn-lt"/>
              </a:rPr>
              <a:t>工作方案</a:t>
            </a:r>
            <a:r>
              <a:rPr lang="en-US" altLang="zh-CN" dirty="0" smtClean="0">
                <a:cs typeface="+mn-ea"/>
                <a:sym typeface="+mn-lt"/>
              </a:rPr>
              <a:t>》</a:t>
            </a:r>
            <a:r>
              <a:rPr lang="zh-CN" altLang="en-US" dirty="0" smtClean="0">
                <a:cs typeface="+mn-ea"/>
                <a:sym typeface="+mn-lt"/>
              </a:rPr>
              <a:t>（</a:t>
            </a:r>
            <a:r>
              <a:rPr lang="en-US" altLang="zh-CN" dirty="0" smtClean="0">
                <a:cs typeface="+mn-ea"/>
                <a:sym typeface="+mn-lt"/>
              </a:rPr>
              <a:t>〔 </a:t>
            </a:r>
            <a:r>
              <a:rPr lang="en-US" altLang="zh-CN" dirty="0">
                <a:cs typeface="+mn-ea"/>
                <a:sym typeface="+mn-lt"/>
              </a:rPr>
              <a:t>2023〕 4 </a:t>
            </a:r>
            <a:r>
              <a:rPr lang="zh-CN" altLang="en-US" dirty="0">
                <a:cs typeface="+mn-ea"/>
                <a:sym typeface="+mn-lt"/>
              </a:rPr>
              <a:t>号）、教育部学习贯彻习近平新时代中国</a:t>
            </a:r>
            <a:r>
              <a:rPr lang="zh-CN" altLang="en-US" dirty="0" smtClean="0">
                <a:cs typeface="+mn-ea"/>
                <a:sym typeface="+mn-lt"/>
              </a:rPr>
              <a:t>特色社会主义</a:t>
            </a:r>
            <a:r>
              <a:rPr lang="zh-CN" altLang="en-US" dirty="0">
                <a:cs typeface="+mn-ea"/>
                <a:sym typeface="+mn-lt"/>
              </a:rPr>
              <a:t>思想主题教育动员部署会精神，结合学校实际，现就</a:t>
            </a:r>
            <a:r>
              <a:rPr lang="zh-CN" altLang="en-US" dirty="0" smtClean="0">
                <a:cs typeface="+mn-ea"/>
                <a:sym typeface="+mn-lt"/>
              </a:rPr>
              <a:t>全校深入</a:t>
            </a:r>
            <a:r>
              <a:rPr lang="zh-CN" altLang="en-US" dirty="0">
                <a:cs typeface="+mn-ea"/>
                <a:sym typeface="+mn-lt"/>
              </a:rPr>
              <a:t>开展学习贯彻习近平新时代中国特色社会主义思想主题</a:t>
            </a:r>
            <a:r>
              <a:rPr lang="zh-CN" altLang="en-US" dirty="0" smtClean="0">
                <a:cs typeface="+mn-ea"/>
                <a:sym typeface="+mn-lt"/>
              </a:rPr>
              <a:t>教育</a:t>
            </a:r>
            <a:r>
              <a:rPr lang="zh-CN" altLang="en-US" dirty="0">
                <a:cs typeface="+mn-ea"/>
                <a:sym typeface="+mn-lt"/>
              </a:rPr>
              <a:t>，制定如下实施方案</a:t>
            </a:r>
          </a:p>
        </p:txBody>
      </p:sp>
      <p:pic>
        <p:nvPicPr>
          <p:cNvPr id="14" name="Aitds10" descr="图片包含 草, 建筑, 户外, 灯光&#10;&#10;描述已自动生成">
            <a:extLst>
              <a:ext uri="{FF2B5EF4-FFF2-40B4-BE49-F238E27FC236}">
                <a16:creationId xmlns:a16="http://schemas.microsoft.com/office/drawing/2014/main" id="{F155EBA2-8E3B-4A54-92B3-6AD57EB6325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5660289"/>
            <a:ext cx="3507789" cy="1197711"/>
          </a:xfrm>
          <a:custGeom>
            <a:avLst/>
            <a:gdLst>
              <a:gd name="connsiteX0" fmla="*/ 0 w 3507789"/>
              <a:gd name="connsiteY0" fmla="*/ 0 h 1197711"/>
              <a:gd name="connsiteX1" fmla="*/ 3507789 w 3507789"/>
              <a:gd name="connsiteY1" fmla="*/ 0 h 1197711"/>
              <a:gd name="connsiteX2" fmla="*/ 3507789 w 3507789"/>
              <a:gd name="connsiteY2" fmla="*/ 1197711 h 1197711"/>
              <a:gd name="connsiteX3" fmla="*/ 0 w 3507789"/>
              <a:gd name="connsiteY3" fmla="*/ 1197711 h 1197711"/>
            </a:gdLst>
            <a:ahLst/>
            <a:cxnLst>
              <a:cxn ang="0">
                <a:pos x="connsiteX0" y="connsiteY0"/>
              </a:cxn>
              <a:cxn ang="0">
                <a:pos x="connsiteX1" y="connsiteY1"/>
              </a:cxn>
              <a:cxn ang="0">
                <a:pos x="connsiteX2" y="connsiteY2"/>
              </a:cxn>
              <a:cxn ang="0">
                <a:pos x="connsiteX3" y="connsiteY3"/>
              </a:cxn>
            </a:cxnLst>
            <a:rect l="l" t="t" r="r" b="b"/>
            <a:pathLst>
              <a:path w="3507789" h="1197711">
                <a:moveTo>
                  <a:pt x="0" y="0"/>
                </a:moveTo>
                <a:lnTo>
                  <a:pt x="3507789" y="0"/>
                </a:lnTo>
                <a:lnTo>
                  <a:pt x="3507789" y="1197711"/>
                </a:lnTo>
                <a:lnTo>
                  <a:pt x="0" y="1197711"/>
                </a:lnTo>
                <a:close/>
              </a:path>
            </a:pathLst>
          </a:custGeom>
        </p:spPr>
      </p:pic>
    </p:spTree>
    <p:extLst>
      <p:ext uri="{BB962C8B-B14F-4D97-AF65-F5344CB8AC3E}">
        <p14:creationId xmlns:p14="http://schemas.microsoft.com/office/powerpoint/2010/main" val="2697106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53"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42" presetClass="entr" presetSubtype="0" fill="hold" grpId="0" nodeType="withEffect">
                                  <p:stCondLst>
                                    <p:cond delay="2750"/>
                                  </p:stCondLst>
                                  <p:iterate type="lt">
                                    <p:tmPct val="1554"/>
                                  </p:iterate>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7"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0F5E1DD-11D4-451C-B9F1-E79D9FB72760}"/>
              </a:ext>
            </a:extLst>
          </p:cNvPr>
          <p:cNvGrpSpPr/>
          <p:nvPr/>
        </p:nvGrpSpPr>
        <p:grpSpPr>
          <a:xfrm>
            <a:off x="560629" y="1312604"/>
            <a:ext cx="617167" cy="601521"/>
            <a:chOff x="481593" y="1889760"/>
            <a:chExt cx="966207" cy="934534"/>
          </a:xfrm>
        </p:grpSpPr>
        <p:sp>
          <p:nvSpPr>
            <p:cNvPr id="5" name="矩形 4">
              <a:extLst>
                <a:ext uri="{FF2B5EF4-FFF2-40B4-BE49-F238E27FC236}">
                  <a16:creationId xmlns:a16="http://schemas.microsoft.com/office/drawing/2014/main" id="{B0634D82-37E4-462A-A5C2-D91DA162C8B3}"/>
                </a:ext>
              </a:extLst>
            </p:cNvPr>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7" name="图片 6">
              <a:extLst>
                <a:ext uri="{FF2B5EF4-FFF2-40B4-BE49-F238E27FC236}">
                  <a16:creationId xmlns:a16="http://schemas.microsoft.com/office/drawing/2014/main" id="{44E4CB77-DB5F-4B45-AAFA-9E64BB3C0710}"/>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sp>
        <p:nvSpPr>
          <p:cNvPr id="16" name="文本框 15">
            <a:extLst>
              <a:ext uri="{FF2B5EF4-FFF2-40B4-BE49-F238E27FC236}">
                <a16:creationId xmlns:a16="http://schemas.microsoft.com/office/drawing/2014/main" id="{939EC793-E594-4859-9D64-4191AFE8A930}"/>
              </a:ext>
            </a:extLst>
          </p:cNvPr>
          <p:cNvSpPr txBox="1"/>
          <p:nvPr/>
        </p:nvSpPr>
        <p:spPr>
          <a:xfrm>
            <a:off x="953254" y="2777941"/>
            <a:ext cx="10380058" cy="3477875"/>
          </a:xfrm>
          <a:prstGeom prst="rect">
            <a:avLst/>
          </a:prstGeom>
          <a:noFill/>
        </p:spPr>
        <p:txBody>
          <a:bodyPr wrap="square">
            <a:spAutoFit/>
          </a:bodyPr>
          <a:lstStyle/>
          <a:p>
            <a:pPr marL="342900" indent="-342900" fontAlgn="auto">
              <a:spcBef>
                <a:spcPts val="0"/>
              </a:spcBef>
              <a:spcAft>
                <a:spcPts val="0"/>
              </a:spcAft>
              <a:buFont typeface="Wingdings" panose="05000000000000000000" pitchFamily="2" charset="2"/>
              <a:buChar char="Ø"/>
              <a:defRPr/>
            </a:pPr>
            <a:r>
              <a:rPr lang="zh-CN" altLang="en-US" sz="2000" spc="300" dirty="0">
                <a:latin typeface="+mn-ea"/>
                <a:cs typeface="+mn-ea"/>
                <a:sym typeface="+mn-lt"/>
              </a:rPr>
              <a:t>开展学习贯彻习近平新时代中国特色社会主义思想主题教育，</a:t>
            </a:r>
            <a:r>
              <a:rPr lang="zh-CN" altLang="en-US" sz="2000" spc="300" dirty="0">
                <a:solidFill>
                  <a:srgbClr val="0070C0"/>
                </a:solidFill>
                <a:latin typeface="+mn-ea"/>
                <a:cs typeface="+mn-ea"/>
                <a:sym typeface="+mn-lt"/>
              </a:rPr>
              <a:t>对于推动全党更加深刻领悟“两个确立”的决定性意义，</a:t>
            </a:r>
            <a:r>
              <a:rPr lang="zh-CN" altLang="en-US" sz="2000" spc="300" dirty="0" smtClean="0">
                <a:solidFill>
                  <a:srgbClr val="0070C0"/>
                </a:solidFill>
                <a:latin typeface="+mn-ea"/>
                <a:cs typeface="+mn-ea"/>
                <a:sym typeface="+mn-lt"/>
              </a:rPr>
              <a:t>更加</a:t>
            </a:r>
            <a:r>
              <a:rPr lang="zh-CN" altLang="en-US" sz="2000" spc="300" dirty="0">
                <a:solidFill>
                  <a:srgbClr val="0070C0"/>
                </a:solidFill>
                <a:latin typeface="+mn-ea"/>
                <a:cs typeface="+mn-ea"/>
                <a:sym typeface="+mn-lt"/>
              </a:rPr>
              <a:t>自觉增强“四个意识”、坚定“四个自信”、做到“两个维护”</a:t>
            </a:r>
            <a:r>
              <a:rPr lang="zh-CN" altLang="en-US" sz="2000" spc="300" dirty="0" smtClean="0">
                <a:latin typeface="+mn-ea"/>
                <a:cs typeface="+mn-ea"/>
                <a:sym typeface="+mn-lt"/>
              </a:rPr>
              <a:t>，始终</a:t>
            </a:r>
            <a:r>
              <a:rPr lang="zh-CN" altLang="en-US" sz="2000" spc="300" dirty="0">
                <a:latin typeface="+mn-ea"/>
                <a:cs typeface="+mn-ea"/>
                <a:sym typeface="+mn-lt"/>
              </a:rPr>
              <a:t>在思想上政治上行动上同以习近平同志为核心的党中央</a:t>
            </a:r>
            <a:r>
              <a:rPr lang="zh-CN" altLang="en-US" sz="2000" spc="300" dirty="0" smtClean="0">
                <a:latin typeface="+mn-ea"/>
                <a:cs typeface="+mn-ea"/>
                <a:sym typeface="+mn-lt"/>
              </a:rPr>
              <a:t>保持高度</a:t>
            </a:r>
            <a:r>
              <a:rPr lang="zh-CN" altLang="en-US" sz="2000" spc="300" dirty="0">
                <a:latin typeface="+mn-ea"/>
                <a:cs typeface="+mn-ea"/>
                <a:sym typeface="+mn-lt"/>
              </a:rPr>
              <a:t>一致，具有十分重大的意义。</a:t>
            </a:r>
          </a:p>
          <a:p>
            <a:pPr marL="342900" indent="-342900" fontAlgn="auto">
              <a:spcBef>
                <a:spcPts val="0"/>
              </a:spcBef>
              <a:spcAft>
                <a:spcPts val="0"/>
              </a:spcAft>
              <a:buFont typeface="Wingdings" panose="05000000000000000000" pitchFamily="2" charset="2"/>
              <a:buChar char="Ø"/>
              <a:defRPr/>
            </a:pPr>
            <a:r>
              <a:rPr lang="zh-CN" altLang="en-US" sz="2000" spc="300" dirty="0">
                <a:latin typeface="+mn-ea"/>
                <a:cs typeface="+mn-ea"/>
                <a:sym typeface="+mn-lt"/>
              </a:rPr>
              <a:t>开展主题教育， </a:t>
            </a:r>
            <a:r>
              <a:rPr lang="zh-CN" altLang="en-US" sz="2000" spc="300" dirty="0">
                <a:solidFill>
                  <a:srgbClr val="0070C0"/>
                </a:solidFill>
                <a:latin typeface="+mn-ea"/>
                <a:cs typeface="+mn-ea"/>
                <a:sym typeface="+mn-lt"/>
              </a:rPr>
              <a:t>对于高校更加深入贯彻落实习近平总书记</a:t>
            </a:r>
            <a:r>
              <a:rPr lang="zh-CN" altLang="en-US" sz="2000" spc="300" dirty="0" smtClean="0">
                <a:solidFill>
                  <a:srgbClr val="0070C0"/>
                </a:solidFill>
                <a:latin typeface="+mn-ea"/>
                <a:cs typeface="+mn-ea"/>
                <a:sym typeface="+mn-lt"/>
              </a:rPr>
              <a:t>关于</a:t>
            </a:r>
            <a:r>
              <a:rPr lang="zh-CN" altLang="en-US" sz="2000" spc="300" dirty="0">
                <a:solidFill>
                  <a:srgbClr val="0070C0"/>
                </a:solidFill>
                <a:latin typeface="+mn-ea"/>
                <a:cs typeface="+mn-ea"/>
                <a:sym typeface="+mn-lt"/>
              </a:rPr>
              <a:t>教育的重要论述、加快建设教育强国、办好人民满意的教育</a:t>
            </a:r>
            <a:r>
              <a:rPr lang="zh-CN" altLang="en-US" sz="2000" spc="300" dirty="0" smtClean="0">
                <a:solidFill>
                  <a:srgbClr val="0070C0"/>
                </a:solidFill>
                <a:latin typeface="+mn-ea"/>
                <a:cs typeface="+mn-ea"/>
                <a:sym typeface="+mn-lt"/>
              </a:rPr>
              <a:t>，服务</a:t>
            </a:r>
            <a:r>
              <a:rPr lang="zh-CN" altLang="en-US" sz="2000" spc="300" dirty="0">
                <a:solidFill>
                  <a:srgbClr val="0070C0"/>
                </a:solidFill>
                <a:latin typeface="+mn-ea"/>
                <a:cs typeface="+mn-ea"/>
                <a:sym typeface="+mn-lt"/>
              </a:rPr>
              <a:t>“国之大者”、培养担当民族复兴大任的时代新人</a:t>
            </a:r>
            <a:r>
              <a:rPr lang="zh-CN" altLang="en-US" sz="2000" spc="300" dirty="0">
                <a:latin typeface="+mn-ea"/>
                <a:cs typeface="+mn-ea"/>
                <a:sym typeface="+mn-lt"/>
              </a:rPr>
              <a:t>，具有</a:t>
            </a:r>
            <a:r>
              <a:rPr lang="zh-CN" altLang="en-US" sz="2000" spc="300" dirty="0" smtClean="0">
                <a:latin typeface="+mn-ea"/>
                <a:cs typeface="+mn-ea"/>
                <a:sym typeface="+mn-lt"/>
              </a:rPr>
              <a:t>十分重大</a:t>
            </a:r>
            <a:r>
              <a:rPr lang="zh-CN" altLang="en-US" sz="2000" spc="300" dirty="0">
                <a:latin typeface="+mn-ea"/>
                <a:cs typeface="+mn-ea"/>
                <a:sym typeface="+mn-lt"/>
              </a:rPr>
              <a:t>的意义。</a:t>
            </a:r>
          </a:p>
          <a:p>
            <a:pPr marL="342900" indent="-342900" fontAlgn="auto">
              <a:spcBef>
                <a:spcPts val="0"/>
              </a:spcBef>
              <a:spcAft>
                <a:spcPts val="0"/>
              </a:spcAft>
              <a:buFont typeface="Wingdings" panose="05000000000000000000" pitchFamily="2" charset="2"/>
              <a:buChar char="Ø"/>
              <a:defRPr/>
            </a:pPr>
            <a:r>
              <a:rPr lang="zh-CN" altLang="en-US" sz="2000" spc="300" dirty="0">
                <a:latin typeface="+mn-ea"/>
                <a:cs typeface="+mn-ea"/>
                <a:sym typeface="+mn-lt"/>
              </a:rPr>
              <a:t>开展主题教育，</a:t>
            </a:r>
            <a:r>
              <a:rPr lang="zh-CN" altLang="en-US" sz="2000" spc="300" dirty="0">
                <a:solidFill>
                  <a:srgbClr val="0070C0"/>
                </a:solidFill>
                <a:latin typeface="+mn-ea"/>
                <a:cs typeface="+mn-ea"/>
                <a:sym typeface="+mn-lt"/>
              </a:rPr>
              <a:t>对于加强党对学校的全面领导，把党的</a:t>
            </a:r>
            <a:r>
              <a:rPr lang="zh-CN" altLang="en-US" sz="2000" spc="300" dirty="0" smtClean="0">
                <a:solidFill>
                  <a:srgbClr val="0070C0"/>
                </a:solidFill>
                <a:latin typeface="+mn-ea"/>
                <a:cs typeface="+mn-ea"/>
                <a:sym typeface="+mn-lt"/>
              </a:rPr>
              <a:t>政治优势</a:t>
            </a:r>
            <a:r>
              <a:rPr lang="zh-CN" altLang="en-US" sz="2000" spc="300" dirty="0">
                <a:solidFill>
                  <a:srgbClr val="0070C0"/>
                </a:solidFill>
                <a:latin typeface="+mn-ea"/>
                <a:cs typeface="+mn-ea"/>
                <a:sym typeface="+mn-lt"/>
              </a:rPr>
              <a:t>、思想优势、组织优势、密切联系群众优势转化为办学</a:t>
            </a:r>
            <a:r>
              <a:rPr lang="zh-CN" altLang="en-US" sz="2000" spc="300" dirty="0" smtClean="0">
                <a:solidFill>
                  <a:srgbClr val="0070C0"/>
                </a:solidFill>
                <a:latin typeface="+mn-ea"/>
                <a:cs typeface="+mn-ea"/>
                <a:sym typeface="+mn-lt"/>
              </a:rPr>
              <a:t>治校优势</a:t>
            </a:r>
            <a:r>
              <a:rPr lang="zh-CN" altLang="en-US" sz="2000" spc="300" dirty="0">
                <a:solidFill>
                  <a:srgbClr val="0070C0"/>
                </a:solidFill>
                <a:latin typeface="+mn-ea"/>
                <a:cs typeface="+mn-ea"/>
                <a:sym typeface="+mn-lt"/>
              </a:rPr>
              <a:t>，推动教育、科技、人才深度融合，推动高质量内涵式发展</a:t>
            </a:r>
            <a:r>
              <a:rPr lang="zh-CN" altLang="en-US" sz="2000" spc="300" dirty="0" smtClean="0">
                <a:solidFill>
                  <a:srgbClr val="0070C0"/>
                </a:solidFill>
                <a:latin typeface="+mn-ea"/>
                <a:cs typeface="+mn-ea"/>
                <a:sym typeface="+mn-lt"/>
              </a:rPr>
              <a:t>，加快</a:t>
            </a:r>
            <a:r>
              <a:rPr lang="zh-CN" altLang="en-US" sz="2000" spc="300" dirty="0">
                <a:solidFill>
                  <a:srgbClr val="0070C0"/>
                </a:solidFill>
                <a:latin typeface="+mn-ea"/>
                <a:cs typeface="+mn-ea"/>
                <a:sym typeface="+mn-lt"/>
              </a:rPr>
              <a:t>建设中国特色、世界一流大学</a:t>
            </a:r>
            <a:r>
              <a:rPr lang="zh-CN" altLang="en-US" sz="2000" spc="300" dirty="0">
                <a:latin typeface="+mn-ea"/>
                <a:cs typeface="+mn-ea"/>
                <a:sym typeface="+mn-lt"/>
              </a:rPr>
              <a:t>，具有十分重大的意义。</a:t>
            </a:r>
          </a:p>
        </p:txBody>
      </p:sp>
      <p:sp>
        <p:nvSpPr>
          <p:cNvPr id="4" name="矩形 3"/>
          <p:cNvSpPr/>
          <p:nvPr/>
        </p:nvSpPr>
        <p:spPr>
          <a:xfrm>
            <a:off x="1476876" y="1252405"/>
            <a:ext cx="8581525" cy="1323439"/>
          </a:xfrm>
          <a:prstGeom prst="rect">
            <a:avLst/>
          </a:prstGeom>
          <a:ln w="28575">
            <a:solidFill>
              <a:srgbClr val="C00000"/>
            </a:solidFill>
            <a:prstDash val="dash"/>
          </a:ln>
        </p:spPr>
        <p:txBody>
          <a:bodyPr wrap="square">
            <a:spAutoFit/>
          </a:bodyPr>
          <a:lstStyle/>
          <a:p>
            <a:r>
              <a:rPr lang="zh-CN" altLang="en-US" sz="2000" dirty="0">
                <a:solidFill>
                  <a:srgbClr val="000000"/>
                </a:solidFill>
                <a:latin typeface="+mn-ea"/>
              </a:rPr>
              <a:t>习近平新时代中国特色社会主义思想是</a:t>
            </a:r>
            <a:r>
              <a:rPr lang="zh-CN" altLang="en-US" sz="2000" dirty="0">
                <a:solidFill>
                  <a:schemeClr val="accent1"/>
                </a:solidFill>
                <a:latin typeface="+mn-ea"/>
              </a:rPr>
              <a:t>当代中国</a:t>
            </a:r>
            <a:r>
              <a:rPr lang="zh-CN" altLang="en-US" sz="2000" dirty="0" smtClean="0">
                <a:solidFill>
                  <a:schemeClr val="accent1"/>
                </a:solidFill>
                <a:latin typeface="+mn-ea"/>
              </a:rPr>
              <a:t>马克思主义</a:t>
            </a:r>
            <a:r>
              <a:rPr lang="zh-CN" altLang="en-US" sz="2000" dirty="0">
                <a:solidFill>
                  <a:schemeClr val="accent1"/>
                </a:solidFill>
                <a:latin typeface="+mn-ea"/>
              </a:rPr>
              <a:t>、二十一世纪马克思主义</a:t>
            </a:r>
            <a:r>
              <a:rPr lang="zh-CN" altLang="en-US" sz="2000" dirty="0">
                <a:solidFill>
                  <a:srgbClr val="000000"/>
                </a:solidFill>
                <a:latin typeface="+mn-ea"/>
              </a:rPr>
              <a:t>，是</a:t>
            </a:r>
            <a:r>
              <a:rPr lang="zh-CN" altLang="en-US" sz="2000" dirty="0">
                <a:solidFill>
                  <a:schemeClr val="accent1"/>
                </a:solidFill>
                <a:latin typeface="+mn-ea"/>
              </a:rPr>
              <a:t>中华文化和中国精神的时代精华</a:t>
            </a:r>
            <a:r>
              <a:rPr lang="zh-CN" altLang="en-US" sz="2000" dirty="0" smtClean="0">
                <a:solidFill>
                  <a:srgbClr val="000000"/>
                </a:solidFill>
                <a:latin typeface="+mn-ea"/>
              </a:rPr>
              <a:t>，是</a:t>
            </a:r>
            <a:r>
              <a:rPr lang="zh-CN" altLang="en-US" sz="2000" dirty="0">
                <a:solidFill>
                  <a:schemeClr val="accent1"/>
                </a:solidFill>
                <a:latin typeface="+mn-ea"/>
              </a:rPr>
              <a:t>党和人民实践经验和集体智慧的结晶</a:t>
            </a:r>
            <a:r>
              <a:rPr lang="zh-CN" altLang="en-US" sz="2000" dirty="0">
                <a:solidFill>
                  <a:srgbClr val="000000"/>
                </a:solidFill>
                <a:latin typeface="+mn-ea"/>
              </a:rPr>
              <a:t>，是</a:t>
            </a:r>
            <a:r>
              <a:rPr lang="zh-CN" altLang="en-US" sz="2000" dirty="0">
                <a:solidFill>
                  <a:schemeClr val="accent1"/>
                </a:solidFill>
                <a:latin typeface="+mn-ea"/>
              </a:rPr>
              <a:t>中国特色社会主义</a:t>
            </a:r>
            <a:r>
              <a:rPr lang="zh-CN" altLang="en-US" sz="2000" dirty="0" smtClean="0">
                <a:solidFill>
                  <a:schemeClr val="accent1"/>
                </a:solidFill>
                <a:latin typeface="+mn-ea"/>
              </a:rPr>
              <a:t>理论</a:t>
            </a:r>
            <a:r>
              <a:rPr lang="zh-CN" altLang="en-US" sz="2000" dirty="0">
                <a:solidFill>
                  <a:schemeClr val="accent1"/>
                </a:solidFill>
                <a:latin typeface="+mn-ea"/>
              </a:rPr>
              <a:t>体系的重要组成部分</a:t>
            </a:r>
            <a:r>
              <a:rPr lang="zh-CN" altLang="en-US" sz="2000" dirty="0">
                <a:solidFill>
                  <a:srgbClr val="000000"/>
                </a:solidFill>
                <a:latin typeface="+mn-ea"/>
              </a:rPr>
              <a:t>，是</a:t>
            </a:r>
            <a:r>
              <a:rPr lang="zh-CN" altLang="en-US" sz="2000" dirty="0">
                <a:solidFill>
                  <a:schemeClr val="accent1"/>
                </a:solidFill>
                <a:latin typeface="+mn-ea"/>
              </a:rPr>
              <a:t>全党全国人民为实现中华民族伟大</a:t>
            </a:r>
            <a:r>
              <a:rPr lang="zh-CN" altLang="en-US" sz="2000" dirty="0" smtClean="0">
                <a:solidFill>
                  <a:schemeClr val="accent1"/>
                </a:solidFill>
                <a:latin typeface="+mn-ea"/>
              </a:rPr>
              <a:t>复兴</a:t>
            </a:r>
            <a:r>
              <a:rPr lang="zh-CN" altLang="en-US" sz="2000" dirty="0">
                <a:solidFill>
                  <a:schemeClr val="accent1"/>
                </a:solidFill>
                <a:latin typeface="+mn-ea"/>
              </a:rPr>
              <a:t>而奋斗的行动指南</a:t>
            </a:r>
            <a:r>
              <a:rPr lang="zh-CN" altLang="en-US" sz="2000" dirty="0">
                <a:solidFill>
                  <a:srgbClr val="000000"/>
                </a:solidFill>
                <a:latin typeface="+mn-ea"/>
              </a:rPr>
              <a:t>，必须长期坚持并不断发展。</a:t>
            </a:r>
            <a:endParaRPr lang="zh-CN" altLang="en-US" sz="2000" dirty="0">
              <a:latin typeface="+mn-ea"/>
            </a:endParaRPr>
          </a:p>
        </p:txBody>
      </p:sp>
      <p:sp>
        <p:nvSpPr>
          <p:cNvPr id="18" name="Aitds2">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882"/>
            <a:ext cx="2926635" cy="43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深刻认识重大意义</a:t>
            </a:r>
          </a:p>
        </p:txBody>
      </p:sp>
      <p:pic>
        <p:nvPicPr>
          <p:cNvPr id="19" name="Aitds4">
            <a:extLst>
              <a:ext uri="{FF2B5EF4-FFF2-40B4-BE49-F238E27FC236}">
                <a16:creationId xmlns:a16="http://schemas.microsoft.com/office/drawing/2014/main" id="{0D249B2A-6A54-4257-B217-134A1FA146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 t="15345" r="6" b="17882"/>
          <a:stretch/>
        </p:blipFill>
        <p:spPr>
          <a:xfrm flipH="1" flipV="1">
            <a:off x="433527" y="5747988"/>
            <a:ext cx="11758473" cy="1110012"/>
          </a:xfrm>
          <a:custGeom>
            <a:avLst/>
            <a:gdLst>
              <a:gd name="connsiteX0" fmla="*/ 11758473 w 11758473"/>
              <a:gd name="connsiteY0" fmla="*/ 1662341 h 1662341"/>
              <a:gd name="connsiteX1" fmla="*/ 0 w 11758473"/>
              <a:gd name="connsiteY1" fmla="*/ 1662341 h 1662341"/>
              <a:gd name="connsiteX2" fmla="*/ 0 w 11758473"/>
              <a:gd name="connsiteY2" fmla="*/ 0 h 1662341"/>
              <a:gd name="connsiteX3" fmla="*/ 11758473 w 11758473"/>
              <a:gd name="connsiteY3" fmla="*/ 0 h 1662341"/>
            </a:gdLst>
            <a:ahLst/>
            <a:cxnLst>
              <a:cxn ang="0">
                <a:pos x="connsiteX0" y="connsiteY0"/>
              </a:cxn>
              <a:cxn ang="0">
                <a:pos x="connsiteX1" y="connsiteY1"/>
              </a:cxn>
              <a:cxn ang="0">
                <a:pos x="connsiteX2" y="connsiteY2"/>
              </a:cxn>
              <a:cxn ang="0">
                <a:pos x="connsiteX3" y="connsiteY3"/>
              </a:cxn>
            </a:cxnLst>
            <a:rect l="l" t="t" r="r" b="b"/>
            <a:pathLst>
              <a:path w="11758473" h="1662341">
                <a:moveTo>
                  <a:pt x="11758473" y="1662341"/>
                </a:moveTo>
                <a:lnTo>
                  <a:pt x="0" y="1662341"/>
                </a:lnTo>
                <a:lnTo>
                  <a:pt x="0" y="0"/>
                </a:lnTo>
                <a:lnTo>
                  <a:pt x="11758473" y="0"/>
                </a:lnTo>
                <a:close/>
              </a:path>
            </a:pathLst>
          </a:custGeom>
        </p:spPr>
      </p:pic>
    </p:spTree>
    <p:extLst>
      <p:ext uri="{BB962C8B-B14F-4D97-AF65-F5344CB8AC3E}">
        <p14:creationId xmlns:p14="http://schemas.microsoft.com/office/powerpoint/2010/main" val="27418981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0F5E1DD-11D4-451C-B9F1-E79D9FB72760}"/>
              </a:ext>
            </a:extLst>
          </p:cNvPr>
          <p:cNvGrpSpPr/>
          <p:nvPr/>
        </p:nvGrpSpPr>
        <p:grpSpPr>
          <a:xfrm>
            <a:off x="507959" y="1324290"/>
            <a:ext cx="617167" cy="601521"/>
            <a:chOff x="481593" y="1889760"/>
            <a:chExt cx="966207" cy="934534"/>
          </a:xfrm>
        </p:grpSpPr>
        <p:sp>
          <p:nvSpPr>
            <p:cNvPr id="5" name="矩形 4">
              <a:extLst>
                <a:ext uri="{FF2B5EF4-FFF2-40B4-BE49-F238E27FC236}">
                  <a16:creationId xmlns:a16="http://schemas.microsoft.com/office/drawing/2014/main" id="{B0634D82-37E4-462A-A5C2-D91DA162C8B3}"/>
                </a:ext>
              </a:extLst>
            </p:cNvPr>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7" name="图片 6">
              <a:extLst>
                <a:ext uri="{FF2B5EF4-FFF2-40B4-BE49-F238E27FC236}">
                  <a16:creationId xmlns:a16="http://schemas.microsoft.com/office/drawing/2014/main" id="{44E4CB77-DB5F-4B45-AAFA-9E64BB3C0710}"/>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sp>
        <p:nvSpPr>
          <p:cNvPr id="16" name="文本框 15">
            <a:extLst>
              <a:ext uri="{FF2B5EF4-FFF2-40B4-BE49-F238E27FC236}">
                <a16:creationId xmlns:a16="http://schemas.microsoft.com/office/drawing/2014/main" id="{939EC793-E594-4859-9D64-4191AFE8A930}"/>
              </a:ext>
            </a:extLst>
          </p:cNvPr>
          <p:cNvSpPr txBox="1"/>
          <p:nvPr/>
        </p:nvSpPr>
        <p:spPr>
          <a:xfrm>
            <a:off x="420873" y="2718646"/>
            <a:ext cx="11064934" cy="3970318"/>
          </a:xfrm>
          <a:prstGeom prst="rect">
            <a:avLst/>
          </a:prstGeom>
          <a:noFill/>
        </p:spPr>
        <p:txBody>
          <a:bodyPr wrap="square">
            <a:spAutoFit/>
          </a:bodyPr>
          <a:lstStyle/>
          <a:p>
            <a:pPr marL="342900" indent="-342900" fontAlgn="auto">
              <a:spcBef>
                <a:spcPts val="0"/>
              </a:spcBef>
              <a:spcAft>
                <a:spcPts val="0"/>
              </a:spcAft>
              <a:buFont typeface="Wingdings" panose="05000000000000000000" pitchFamily="2" charset="2"/>
              <a:buChar char="Ø"/>
              <a:defRPr/>
            </a:pPr>
            <a:r>
              <a:rPr lang="zh-CN" altLang="en-US" spc="300" dirty="0">
                <a:solidFill>
                  <a:srgbClr val="0070C0"/>
                </a:solidFill>
                <a:latin typeface="黑体" panose="02010609060101010101" pitchFamily="49" charset="-122"/>
                <a:ea typeface="黑体" panose="02010609060101010101" pitchFamily="49" charset="-122"/>
                <a:cs typeface="+mn-ea"/>
                <a:sym typeface="+mn-lt"/>
              </a:rPr>
              <a:t>学思想</a:t>
            </a:r>
            <a:r>
              <a:rPr lang="zh-CN" altLang="en-US" spc="300" dirty="0" smtClean="0">
                <a:latin typeface="黑体" panose="02010609060101010101" pitchFamily="49" charset="-122"/>
                <a:ea typeface="黑体" panose="02010609060101010101" pitchFamily="49" charset="-122"/>
                <a:cs typeface="+mn-ea"/>
                <a:sym typeface="+mn-lt"/>
              </a:rPr>
              <a:t>。全面</a:t>
            </a:r>
            <a:r>
              <a:rPr lang="zh-CN" altLang="en-US" spc="300" dirty="0">
                <a:latin typeface="黑体" panose="02010609060101010101" pitchFamily="49" charset="-122"/>
                <a:ea typeface="黑体" panose="02010609060101010101" pitchFamily="49" charset="-122"/>
                <a:cs typeface="+mn-ea"/>
                <a:sym typeface="+mn-lt"/>
              </a:rPr>
              <a:t>学习领会习近平新时代中国特色</a:t>
            </a:r>
            <a:r>
              <a:rPr lang="zh-CN" altLang="en-US" spc="300" dirty="0" smtClean="0">
                <a:latin typeface="黑体" panose="02010609060101010101" pitchFamily="49" charset="-122"/>
                <a:ea typeface="黑体" panose="02010609060101010101" pitchFamily="49" charset="-122"/>
                <a:cs typeface="+mn-ea"/>
                <a:sym typeface="+mn-lt"/>
              </a:rPr>
              <a:t>社会主义思想</a:t>
            </a:r>
            <a:r>
              <a:rPr lang="zh-CN" altLang="en-US" spc="300" dirty="0">
                <a:latin typeface="黑体" panose="02010609060101010101" pitchFamily="49" charset="-122"/>
                <a:ea typeface="黑体" panose="02010609060101010101" pitchFamily="49" charset="-122"/>
                <a:cs typeface="+mn-ea"/>
                <a:sym typeface="+mn-lt"/>
              </a:rPr>
              <a:t>，全面系统掌握这一重要思想的基本观点、科学体系，</a:t>
            </a:r>
            <a:r>
              <a:rPr lang="zh-CN" altLang="en-US" spc="300" dirty="0" smtClean="0">
                <a:latin typeface="黑体" panose="02010609060101010101" pitchFamily="49" charset="-122"/>
                <a:ea typeface="黑体" panose="02010609060101010101" pitchFamily="49" charset="-122"/>
                <a:cs typeface="+mn-ea"/>
                <a:sym typeface="+mn-lt"/>
              </a:rPr>
              <a:t>把握好</a:t>
            </a:r>
            <a:r>
              <a:rPr lang="zh-CN" altLang="en-US" spc="300" dirty="0">
                <a:latin typeface="黑体" panose="02010609060101010101" pitchFamily="49" charset="-122"/>
                <a:ea typeface="黑体" panose="02010609060101010101" pitchFamily="49" charset="-122"/>
                <a:cs typeface="+mn-ea"/>
                <a:sym typeface="+mn-lt"/>
              </a:rPr>
              <a:t>这一重要思想的世界观、方法论，坚持好、运用好贯穿其中</a:t>
            </a:r>
            <a:r>
              <a:rPr lang="zh-CN" altLang="en-US" spc="300" dirty="0" smtClean="0">
                <a:latin typeface="黑体" panose="02010609060101010101" pitchFamily="49" charset="-122"/>
                <a:ea typeface="黑体" panose="02010609060101010101" pitchFamily="49" charset="-122"/>
                <a:cs typeface="+mn-ea"/>
                <a:sym typeface="+mn-lt"/>
              </a:rPr>
              <a:t>的立场</a:t>
            </a:r>
            <a:r>
              <a:rPr lang="zh-CN" altLang="en-US" spc="300" dirty="0">
                <a:latin typeface="黑体" panose="02010609060101010101" pitchFamily="49" charset="-122"/>
                <a:ea typeface="黑体" panose="02010609060101010101" pitchFamily="49" charset="-122"/>
                <a:cs typeface="+mn-ea"/>
                <a:sym typeface="+mn-lt"/>
              </a:rPr>
              <a:t>观点方法，不断增进对党的创新理论的政治认同、思想</a:t>
            </a:r>
            <a:r>
              <a:rPr lang="zh-CN" altLang="en-US" spc="300" dirty="0" smtClean="0">
                <a:latin typeface="黑体" panose="02010609060101010101" pitchFamily="49" charset="-122"/>
                <a:ea typeface="黑体" panose="02010609060101010101" pitchFamily="49" charset="-122"/>
                <a:cs typeface="+mn-ea"/>
                <a:sym typeface="+mn-lt"/>
              </a:rPr>
              <a:t>认同</a:t>
            </a:r>
            <a:r>
              <a:rPr lang="zh-CN" altLang="en-US" spc="300" dirty="0">
                <a:latin typeface="黑体" panose="02010609060101010101" pitchFamily="49" charset="-122"/>
                <a:ea typeface="黑体" panose="02010609060101010101" pitchFamily="49" charset="-122"/>
                <a:cs typeface="+mn-ea"/>
                <a:sym typeface="+mn-lt"/>
              </a:rPr>
              <a:t>、</a:t>
            </a:r>
            <a:r>
              <a:rPr lang="zh-CN" altLang="en-US" spc="300" dirty="0" smtClean="0">
                <a:latin typeface="黑体" panose="02010609060101010101" pitchFamily="49" charset="-122"/>
                <a:ea typeface="黑体" panose="02010609060101010101" pitchFamily="49" charset="-122"/>
                <a:cs typeface="+mn-ea"/>
                <a:sym typeface="+mn-lt"/>
              </a:rPr>
              <a:t>理论</a:t>
            </a:r>
            <a:r>
              <a:rPr lang="zh-CN" altLang="en-US" spc="300" dirty="0">
                <a:latin typeface="黑体" panose="02010609060101010101" pitchFamily="49" charset="-122"/>
                <a:ea typeface="黑体" panose="02010609060101010101" pitchFamily="49" charset="-122"/>
                <a:cs typeface="+mn-ea"/>
                <a:sym typeface="+mn-lt"/>
              </a:rPr>
              <a:t>认同、情感认同，真正把马克思主义看家本领学到手，</a:t>
            </a:r>
            <a:r>
              <a:rPr lang="zh-CN" altLang="en-US" spc="300" dirty="0" smtClean="0">
                <a:latin typeface="黑体" panose="02010609060101010101" pitchFamily="49" charset="-122"/>
                <a:ea typeface="黑体" panose="02010609060101010101" pitchFamily="49" charset="-122"/>
                <a:cs typeface="+mn-ea"/>
                <a:sym typeface="+mn-lt"/>
              </a:rPr>
              <a:t>自觉用</a:t>
            </a:r>
            <a:r>
              <a:rPr lang="zh-CN" altLang="en-US" spc="300" dirty="0">
                <a:latin typeface="黑体" panose="02010609060101010101" pitchFamily="49" charset="-122"/>
                <a:ea typeface="黑体" panose="02010609060101010101" pitchFamily="49" charset="-122"/>
                <a:cs typeface="+mn-ea"/>
                <a:sym typeface="+mn-lt"/>
              </a:rPr>
              <a:t>习近平新时代中国特色社会主义思想指导各项工作</a:t>
            </a:r>
            <a:r>
              <a:rPr lang="zh-CN" altLang="en-US" spc="300" dirty="0" smtClean="0">
                <a:latin typeface="黑体" panose="02010609060101010101" pitchFamily="49" charset="-122"/>
                <a:ea typeface="黑体" panose="02010609060101010101" pitchFamily="49" charset="-122"/>
                <a:cs typeface="+mn-ea"/>
                <a:sym typeface="+mn-lt"/>
              </a:rPr>
              <a:t>。</a:t>
            </a:r>
            <a:endParaRPr lang="en-US" altLang="zh-CN" spc="300" dirty="0" smtClean="0">
              <a:latin typeface="黑体" panose="02010609060101010101" pitchFamily="49" charset="-122"/>
              <a:ea typeface="黑体" panose="02010609060101010101" pitchFamily="49" charset="-122"/>
              <a:cs typeface="+mn-ea"/>
              <a:sym typeface="+mn-lt"/>
            </a:endParaRPr>
          </a:p>
          <a:p>
            <a:pPr marL="342900" indent="-342900" fontAlgn="auto">
              <a:spcBef>
                <a:spcPts val="0"/>
              </a:spcBef>
              <a:spcAft>
                <a:spcPts val="0"/>
              </a:spcAft>
              <a:buFont typeface="Wingdings" panose="05000000000000000000" pitchFamily="2" charset="2"/>
              <a:buChar char="Ø"/>
              <a:defRPr/>
            </a:pPr>
            <a:r>
              <a:rPr lang="zh-CN" altLang="en-US" spc="300" dirty="0">
                <a:solidFill>
                  <a:srgbClr val="0070C0"/>
                </a:solidFill>
                <a:latin typeface="黑体" panose="02010609060101010101" pitchFamily="49" charset="-122"/>
                <a:ea typeface="黑体" panose="02010609060101010101" pitchFamily="49" charset="-122"/>
                <a:cs typeface="+mn-ea"/>
                <a:sym typeface="+mn-lt"/>
              </a:rPr>
              <a:t>强党性</a:t>
            </a:r>
            <a:r>
              <a:rPr lang="zh-CN" altLang="en-US" spc="300" dirty="0" smtClean="0">
                <a:latin typeface="黑体" panose="02010609060101010101" pitchFamily="49" charset="-122"/>
                <a:ea typeface="黑体" panose="02010609060101010101" pitchFamily="49" charset="-122"/>
                <a:cs typeface="+mn-ea"/>
                <a:sym typeface="+mn-lt"/>
              </a:rPr>
              <a:t>。自觉</a:t>
            </a:r>
            <a:r>
              <a:rPr lang="zh-CN" altLang="en-US" spc="300" dirty="0">
                <a:latin typeface="黑体" panose="02010609060101010101" pitchFamily="49" charset="-122"/>
                <a:ea typeface="黑体" panose="02010609060101010101" pitchFamily="49" charset="-122"/>
                <a:cs typeface="+mn-ea"/>
                <a:sym typeface="+mn-lt"/>
              </a:rPr>
              <a:t>用习近平新时代中国特色社会主义</a:t>
            </a:r>
            <a:r>
              <a:rPr lang="zh-CN" altLang="en-US" spc="300" dirty="0" smtClean="0">
                <a:latin typeface="黑体" panose="02010609060101010101" pitchFamily="49" charset="-122"/>
                <a:ea typeface="黑体" panose="02010609060101010101" pitchFamily="49" charset="-122"/>
                <a:cs typeface="+mn-ea"/>
                <a:sym typeface="+mn-lt"/>
              </a:rPr>
              <a:t>思想改造</a:t>
            </a:r>
            <a:r>
              <a:rPr lang="zh-CN" altLang="en-US" spc="300" dirty="0">
                <a:latin typeface="黑体" panose="02010609060101010101" pitchFamily="49" charset="-122"/>
                <a:ea typeface="黑体" panose="02010609060101010101" pitchFamily="49" charset="-122"/>
                <a:cs typeface="+mn-ea"/>
                <a:sym typeface="+mn-lt"/>
              </a:rPr>
              <a:t>主观世界，深刻领会这一重要思想关于坚定理想信念、提升</a:t>
            </a:r>
            <a:r>
              <a:rPr lang="zh-CN" altLang="en-US" spc="300" dirty="0" smtClean="0">
                <a:latin typeface="黑体" panose="02010609060101010101" pitchFamily="49" charset="-122"/>
                <a:ea typeface="黑体" panose="02010609060101010101" pitchFamily="49" charset="-122"/>
                <a:cs typeface="+mn-ea"/>
                <a:sym typeface="+mn-lt"/>
              </a:rPr>
              <a:t>思想</a:t>
            </a:r>
            <a:r>
              <a:rPr lang="zh-CN" altLang="en-US" spc="300" dirty="0">
                <a:latin typeface="黑体" panose="02010609060101010101" pitchFamily="49" charset="-122"/>
                <a:ea typeface="黑体" panose="02010609060101010101" pitchFamily="49" charset="-122"/>
                <a:cs typeface="+mn-ea"/>
                <a:sym typeface="+mn-lt"/>
              </a:rPr>
              <a:t>境界、加强党性锻炼等一系列要求，始终保持共产党人的</a:t>
            </a:r>
            <a:r>
              <a:rPr lang="zh-CN" altLang="en-US" spc="300" dirty="0" smtClean="0">
                <a:latin typeface="黑体" panose="02010609060101010101" pitchFamily="49" charset="-122"/>
                <a:ea typeface="黑体" panose="02010609060101010101" pitchFamily="49" charset="-122"/>
                <a:cs typeface="+mn-ea"/>
                <a:sym typeface="+mn-lt"/>
              </a:rPr>
              <a:t>政治本色。</a:t>
            </a:r>
            <a:endParaRPr lang="en-US" altLang="zh-CN" spc="300" dirty="0" smtClean="0">
              <a:latin typeface="黑体" panose="02010609060101010101" pitchFamily="49" charset="-122"/>
              <a:ea typeface="黑体" panose="02010609060101010101" pitchFamily="49" charset="-122"/>
              <a:cs typeface="+mn-ea"/>
              <a:sym typeface="+mn-lt"/>
            </a:endParaRPr>
          </a:p>
          <a:p>
            <a:pPr marL="342900" indent="-342900" fontAlgn="auto">
              <a:spcBef>
                <a:spcPts val="0"/>
              </a:spcBef>
              <a:spcAft>
                <a:spcPts val="0"/>
              </a:spcAft>
              <a:buFont typeface="Wingdings" panose="05000000000000000000" pitchFamily="2" charset="2"/>
              <a:buChar char="Ø"/>
              <a:defRPr/>
            </a:pPr>
            <a:r>
              <a:rPr lang="zh-CN" altLang="en-US" spc="300" dirty="0">
                <a:solidFill>
                  <a:srgbClr val="0070C0"/>
                </a:solidFill>
                <a:latin typeface="黑体" panose="02010609060101010101" pitchFamily="49" charset="-122"/>
                <a:ea typeface="黑体" panose="02010609060101010101" pitchFamily="49" charset="-122"/>
                <a:cs typeface="+mn-ea"/>
                <a:sym typeface="+mn-lt"/>
              </a:rPr>
              <a:t>重实践</a:t>
            </a:r>
            <a:r>
              <a:rPr lang="zh-CN" altLang="en-US" spc="300" dirty="0" smtClean="0">
                <a:latin typeface="黑体" panose="02010609060101010101" pitchFamily="49" charset="-122"/>
                <a:ea typeface="黑体" panose="02010609060101010101" pitchFamily="49" charset="-122"/>
                <a:cs typeface="+mn-ea"/>
                <a:sym typeface="+mn-lt"/>
              </a:rPr>
              <a:t>。自觉</a:t>
            </a:r>
            <a:r>
              <a:rPr lang="zh-CN" altLang="en-US" spc="300" dirty="0">
                <a:latin typeface="黑体" panose="02010609060101010101" pitchFamily="49" charset="-122"/>
                <a:ea typeface="黑体" panose="02010609060101010101" pitchFamily="49" charset="-122"/>
                <a:cs typeface="+mn-ea"/>
                <a:sym typeface="+mn-lt"/>
              </a:rPr>
              <a:t>践行习近平新时代中国特色社会主义思想</a:t>
            </a:r>
            <a:r>
              <a:rPr lang="zh-CN" altLang="en-US" spc="300" dirty="0" smtClean="0">
                <a:latin typeface="黑体" panose="02010609060101010101" pitchFamily="49" charset="-122"/>
                <a:ea typeface="黑体" panose="02010609060101010101" pitchFamily="49" charset="-122"/>
                <a:cs typeface="+mn-ea"/>
                <a:sym typeface="+mn-lt"/>
              </a:rPr>
              <a:t>，用以</a:t>
            </a:r>
            <a:r>
              <a:rPr lang="zh-CN" altLang="en-US" spc="300" dirty="0">
                <a:latin typeface="黑体" panose="02010609060101010101" pitchFamily="49" charset="-122"/>
                <a:ea typeface="黑体" panose="02010609060101010101" pitchFamily="49" charset="-122"/>
                <a:cs typeface="+mn-ea"/>
                <a:sym typeface="+mn-lt"/>
              </a:rPr>
              <a:t>改造客观世界、推动事业发展，用以观察时代、把握时代</a:t>
            </a:r>
            <a:r>
              <a:rPr lang="zh-CN" altLang="en-US" spc="300" dirty="0" smtClean="0">
                <a:latin typeface="黑体" panose="02010609060101010101" pitchFamily="49" charset="-122"/>
                <a:ea typeface="黑体" panose="02010609060101010101" pitchFamily="49" charset="-122"/>
                <a:cs typeface="+mn-ea"/>
                <a:sym typeface="+mn-lt"/>
              </a:rPr>
              <a:t>、引领</a:t>
            </a:r>
            <a:r>
              <a:rPr lang="zh-CN" altLang="en-US" spc="300" dirty="0">
                <a:latin typeface="黑体" panose="02010609060101010101" pitchFamily="49" charset="-122"/>
                <a:ea typeface="黑体" panose="02010609060101010101" pitchFamily="49" charset="-122"/>
                <a:cs typeface="+mn-ea"/>
                <a:sym typeface="+mn-lt"/>
              </a:rPr>
              <a:t>时代，积极识变应变求变，解决各种矛盾问题，防范化解</a:t>
            </a:r>
            <a:r>
              <a:rPr lang="zh-CN" altLang="en-US" spc="300" dirty="0" smtClean="0">
                <a:latin typeface="黑体" panose="02010609060101010101" pitchFamily="49" charset="-122"/>
                <a:ea typeface="黑体" panose="02010609060101010101" pitchFamily="49" charset="-122"/>
                <a:cs typeface="+mn-ea"/>
                <a:sym typeface="+mn-lt"/>
              </a:rPr>
              <a:t>重大</a:t>
            </a:r>
            <a:r>
              <a:rPr lang="zh-CN" altLang="en-US" spc="300" dirty="0">
                <a:latin typeface="黑体" panose="02010609060101010101" pitchFamily="49" charset="-122"/>
                <a:ea typeface="黑体" panose="02010609060101010101" pitchFamily="49" charset="-122"/>
                <a:cs typeface="+mn-ea"/>
                <a:sym typeface="+mn-lt"/>
              </a:rPr>
              <a:t>风险，推动中国式现代化取得新进展新突破</a:t>
            </a:r>
            <a:r>
              <a:rPr lang="zh-CN" altLang="en-US" spc="300" dirty="0" smtClean="0">
                <a:latin typeface="黑体" panose="02010609060101010101" pitchFamily="49" charset="-122"/>
                <a:ea typeface="黑体" panose="02010609060101010101" pitchFamily="49" charset="-122"/>
                <a:cs typeface="+mn-ea"/>
                <a:sym typeface="+mn-lt"/>
              </a:rPr>
              <a:t>。</a:t>
            </a:r>
            <a:endParaRPr lang="en-US" altLang="zh-CN" spc="300" dirty="0" smtClean="0">
              <a:latin typeface="黑体" panose="02010609060101010101" pitchFamily="49" charset="-122"/>
              <a:ea typeface="黑体" panose="02010609060101010101" pitchFamily="49" charset="-122"/>
              <a:cs typeface="+mn-ea"/>
              <a:sym typeface="+mn-lt"/>
            </a:endParaRPr>
          </a:p>
          <a:p>
            <a:pPr marL="342900" indent="-342900" fontAlgn="auto">
              <a:spcBef>
                <a:spcPts val="0"/>
              </a:spcBef>
              <a:spcAft>
                <a:spcPts val="0"/>
              </a:spcAft>
              <a:buFont typeface="Wingdings" panose="05000000000000000000" pitchFamily="2" charset="2"/>
              <a:buChar char="Ø"/>
              <a:defRPr/>
            </a:pPr>
            <a:r>
              <a:rPr lang="zh-CN" altLang="en-US" spc="300" dirty="0">
                <a:solidFill>
                  <a:srgbClr val="0070C0"/>
                </a:solidFill>
                <a:latin typeface="黑体" panose="02010609060101010101" pitchFamily="49" charset="-122"/>
                <a:ea typeface="黑体" panose="02010609060101010101" pitchFamily="49" charset="-122"/>
                <a:cs typeface="+mn-ea"/>
                <a:sym typeface="+mn-lt"/>
              </a:rPr>
              <a:t>建新功</a:t>
            </a:r>
            <a:r>
              <a:rPr lang="zh-CN" altLang="en-US" spc="300" dirty="0" smtClean="0">
                <a:latin typeface="黑体" panose="02010609060101010101" pitchFamily="49" charset="-122"/>
                <a:ea typeface="黑体" panose="02010609060101010101" pitchFamily="49" charset="-122"/>
                <a:cs typeface="+mn-ea"/>
                <a:sym typeface="+mn-lt"/>
              </a:rPr>
              <a:t>。从</a:t>
            </a:r>
            <a:r>
              <a:rPr lang="zh-CN" altLang="en-US" spc="300" dirty="0">
                <a:latin typeface="黑体" panose="02010609060101010101" pitchFamily="49" charset="-122"/>
                <a:ea typeface="黑体" panose="02010609060101010101" pitchFamily="49" charset="-122"/>
                <a:cs typeface="+mn-ea"/>
                <a:sym typeface="+mn-lt"/>
              </a:rPr>
              <a:t>习近平新时代中国特色社会主义思想中</a:t>
            </a:r>
            <a:r>
              <a:rPr lang="zh-CN" altLang="en-US" spc="300" dirty="0" smtClean="0">
                <a:latin typeface="黑体" panose="02010609060101010101" pitchFamily="49" charset="-122"/>
                <a:ea typeface="黑体" panose="02010609060101010101" pitchFamily="49" charset="-122"/>
                <a:cs typeface="+mn-ea"/>
                <a:sym typeface="+mn-lt"/>
              </a:rPr>
              <a:t>汲取奋发</a:t>
            </a:r>
            <a:r>
              <a:rPr lang="zh-CN" altLang="en-US" spc="300" dirty="0">
                <a:latin typeface="黑体" panose="02010609060101010101" pitchFamily="49" charset="-122"/>
                <a:ea typeface="黑体" panose="02010609060101010101" pitchFamily="49" charset="-122"/>
                <a:cs typeface="+mn-ea"/>
                <a:sym typeface="+mn-lt"/>
              </a:rPr>
              <a:t>进取的智慧和力量，熟练掌握其中蕴含的领导方法、</a:t>
            </a:r>
            <a:r>
              <a:rPr lang="zh-CN" altLang="en-US" spc="300" dirty="0" smtClean="0">
                <a:latin typeface="黑体" panose="02010609060101010101" pitchFamily="49" charset="-122"/>
                <a:ea typeface="黑体" panose="02010609060101010101" pitchFamily="49" charset="-122"/>
                <a:cs typeface="+mn-ea"/>
                <a:sym typeface="+mn-lt"/>
              </a:rPr>
              <a:t>思想方法</a:t>
            </a:r>
            <a:r>
              <a:rPr lang="zh-CN" altLang="en-US" spc="300" dirty="0">
                <a:latin typeface="黑体" panose="02010609060101010101" pitchFamily="49" charset="-122"/>
                <a:ea typeface="黑体" panose="02010609060101010101" pitchFamily="49" charset="-122"/>
                <a:cs typeface="+mn-ea"/>
                <a:sym typeface="+mn-lt"/>
              </a:rPr>
              <a:t>、工作方法，不断提高履职尽责的能力和水平，凝心聚力促</a:t>
            </a:r>
            <a:r>
              <a:rPr lang="zh-CN" altLang="en-US" spc="300" dirty="0" smtClean="0">
                <a:latin typeface="黑体" panose="02010609060101010101" pitchFamily="49" charset="-122"/>
                <a:ea typeface="黑体" panose="02010609060101010101" pitchFamily="49" charset="-122"/>
                <a:cs typeface="+mn-ea"/>
                <a:sym typeface="+mn-lt"/>
              </a:rPr>
              <a:t>发展</a:t>
            </a:r>
            <a:r>
              <a:rPr lang="zh-CN" altLang="en-US" spc="300" dirty="0">
                <a:latin typeface="黑体" panose="02010609060101010101" pitchFamily="49" charset="-122"/>
                <a:ea typeface="黑体" panose="02010609060101010101" pitchFamily="49" charset="-122"/>
                <a:cs typeface="+mn-ea"/>
                <a:sym typeface="+mn-lt"/>
              </a:rPr>
              <a:t>，驰而不息抓落实，立足岗位做</a:t>
            </a:r>
            <a:r>
              <a:rPr lang="zh-CN" altLang="en-US" spc="300" dirty="0" smtClean="0">
                <a:latin typeface="黑体" panose="02010609060101010101" pitchFamily="49" charset="-122"/>
                <a:ea typeface="黑体" panose="02010609060101010101" pitchFamily="49" charset="-122"/>
                <a:cs typeface="+mn-ea"/>
                <a:sym typeface="+mn-lt"/>
              </a:rPr>
              <a:t>贡献。</a:t>
            </a:r>
            <a:endParaRPr lang="zh-CN" altLang="en-US" spc="300" dirty="0">
              <a:latin typeface="黑体" panose="02010609060101010101" pitchFamily="49" charset="-122"/>
              <a:ea typeface="黑体" panose="02010609060101010101" pitchFamily="49" charset="-122"/>
              <a:cs typeface="+mn-ea"/>
              <a:sym typeface="+mn-lt"/>
            </a:endParaRPr>
          </a:p>
        </p:txBody>
      </p:sp>
      <p:sp>
        <p:nvSpPr>
          <p:cNvPr id="4" name="矩形 3"/>
          <p:cNvSpPr/>
          <p:nvPr/>
        </p:nvSpPr>
        <p:spPr>
          <a:xfrm>
            <a:off x="1018044" y="2167446"/>
            <a:ext cx="7657870" cy="399031"/>
          </a:xfrm>
          <a:prstGeom prst="rect">
            <a:avLst/>
          </a:prstGeom>
          <a:ln w="28575">
            <a:solidFill>
              <a:srgbClr val="C00000"/>
            </a:solidFill>
            <a:prstDash val="dash"/>
          </a:ln>
        </p:spPr>
        <p:txBody>
          <a:bodyPr wrap="square">
            <a:spAutoFit/>
          </a:bodyPr>
          <a:lstStyle/>
          <a:p>
            <a:r>
              <a:rPr lang="zh-CN" altLang="en-US" sz="2000" dirty="0">
                <a:solidFill>
                  <a:schemeClr val="accent4"/>
                </a:solidFill>
                <a:latin typeface="黑体" panose="02010609060101010101" pitchFamily="49" charset="-122"/>
                <a:ea typeface="黑体" panose="02010609060101010101" pitchFamily="49" charset="-122"/>
              </a:rPr>
              <a:t>开展主题教育，总要求是“学思想、强党性、重实践、建</a:t>
            </a:r>
            <a:r>
              <a:rPr lang="zh-CN" altLang="en-US" sz="2000" dirty="0" smtClean="0">
                <a:solidFill>
                  <a:schemeClr val="accent4"/>
                </a:solidFill>
                <a:latin typeface="黑体" panose="02010609060101010101" pitchFamily="49" charset="-122"/>
                <a:ea typeface="黑体" panose="02010609060101010101" pitchFamily="49" charset="-122"/>
              </a:rPr>
              <a:t>新功</a:t>
            </a:r>
            <a:r>
              <a:rPr lang="zh-CN" altLang="en-US" sz="2000" dirty="0">
                <a:solidFill>
                  <a:schemeClr val="accent4"/>
                </a:solidFill>
                <a:latin typeface="黑体" panose="02010609060101010101" pitchFamily="49" charset="-122"/>
                <a:ea typeface="黑体" panose="02010609060101010101" pitchFamily="49" charset="-122"/>
              </a:rPr>
              <a:t>”</a:t>
            </a:r>
            <a:r>
              <a:rPr lang="zh-CN" altLang="en-US" dirty="0">
                <a:solidFill>
                  <a:schemeClr val="accent4"/>
                </a:solidFill>
                <a:latin typeface="黑体" panose="02010609060101010101" pitchFamily="49" charset="-122"/>
                <a:ea typeface="黑体" panose="02010609060101010101" pitchFamily="49" charset="-122"/>
              </a:rPr>
              <a:t>。</a:t>
            </a:r>
          </a:p>
        </p:txBody>
      </p:sp>
      <p:sp>
        <p:nvSpPr>
          <p:cNvPr id="26" name="矩形 25">
            <a:extLst>
              <a:ext uri="{FF2B5EF4-FFF2-40B4-BE49-F238E27FC236}">
                <a16:creationId xmlns:a16="http://schemas.microsoft.com/office/drawing/2014/main" id="{812A2ACF-3380-481B-9516-11CBBCD03E46}"/>
              </a:ext>
            </a:extLst>
          </p:cNvPr>
          <p:cNvSpPr/>
          <p:nvPr/>
        </p:nvSpPr>
        <p:spPr bwMode="auto">
          <a:xfrm flipV="1">
            <a:off x="1250561" y="1880092"/>
            <a:ext cx="213681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 name="矩形 7"/>
          <p:cNvSpPr/>
          <p:nvPr/>
        </p:nvSpPr>
        <p:spPr>
          <a:xfrm>
            <a:off x="1136633" y="1438941"/>
            <a:ext cx="2350323" cy="461665"/>
          </a:xfrm>
          <a:prstGeom prst="rect">
            <a:avLst/>
          </a:prstGeom>
        </p:spPr>
        <p:txBody>
          <a:bodyPr wrap="none">
            <a:spAutoFit/>
          </a:bodyPr>
          <a:lstStyle/>
          <a:p>
            <a:r>
              <a:rPr lang="zh-CN" altLang="en-US" sz="2400" b="1" dirty="0">
                <a:solidFill>
                  <a:srgbClr val="C00000"/>
                </a:solidFill>
                <a:latin typeface="黑体" panose="02010609060101010101" pitchFamily="49" charset="-122"/>
                <a:ea typeface="黑体" panose="02010609060101010101" pitchFamily="49" charset="-122"/>
              </a:rPr>
              <a:t>牢牢把握总要求</a:t>
            </a:r>
            <a:endParaRPr lang="zh-CN" altLang="en-US" sz="2400" b="1" dirty="0">
              <a:solidFill>
                <a:srgbClr val="C00000"/>
              </a:solidFill>
            </a:endParaRPr>
          </a:p>
        </p:txBody>
      </p:sp>
      <p:sp>
        <p:nvSpPr>
          <p:cNvPr id="17" name="Aitds2">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882"/>
            <a:ext cx="2926635" cy="43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准确把握目标要求</a:t>
            </a:r>
          </a:p>
        </p:txBody>
      </p:sp>
    </p:spTree>
    <p:extLst>
      <p:ext uri="{BB962C8B-B14F-4D97-AF65-F5344CB8AC3E}">
        <p14:creationId xmlns:p14="http://schemas.microsoft.com/office/powerpoint/2010/main" val="310020399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0F5E1DD-11D4-451C-B9F1-E79D9FB72760}"/>
              </a:ext>
            </a:extLst>
          </p:cNvPr>
          <p:cNvGrpSpPr/>
          <p:nvPr/>
        </p:nvGrpSpPr>
        <p:grpSpPr>
          <a:xfrm>
            <a:off x="496236" y="1027035"/>
            <a:ext cx="617167" cy="601521"/>
            <a:chOff x="481593" y="1889760"/>
            <a:chExt cx="966207" cy="934534"/>
          </a:xfrm>
        </p:grpSpPr>
        <p:sp>
          <p:nvSpPr>
            <p:cNvPr id="5" name="矩形 4">
              <a:extLst>
                <a:ext uri="{FF2B5EF4-FFF2-40B4-BE49-F238E27FC236}">
                  <a16:creationId xmlns:a16="http://schemas.microsoft.com/office/drawing/2014/main" id="{B0634D82-37E4-462A-A5C2-D91DA162C8B3}"/>
                </a:ext>
              </a:extLst>
            </p:cNvPr>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7" name="图片 6">
              <a:extLst>
                <a:ext uri="{FF2B5EF4-FFF2-40B4-BE49-F238E27FC236}">
                  <a16:creationId xmlns:a16="http://schemas.microsoft.com/office/drawing/2014/main" id="{44E4CB77-DB5F-4B45-AAFA-9E64BB3C0710}"/>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sp>
        <p:nvSpPr>
          <p:cNvPr id="16" name="文本框 15">
            <a:extLst>
              <a:ext uri="{FF2B5EF4-FFF2-40B4-BE49-F238E27FC236}">
                <a16:creationId xmlns:a16="http://schemas.microsoft.com/office/drawing/2014/main" id="{939EC793-E594-4859-9D64-4191AFE8A930}"/>
              </a:ext>
            </a:extLst>
          </p:cNvPr>
          <p:cNvSpPr txBox="1"/>
          <p:nvPr/>
        </p:nvSpPr>
        <p:spPr>
          <a:xfrm>
            <a:off x="237211" y="2887682"/>
            <a:ext cx="11954789" cy="3970318"/>
          </a:xfrm>
          <a:prstGeom prst="rect">
            <a:avLst/>
          </a:prstGeom>
          <a:noFill/>
        </p:spPr>
        <p:txBody>
          <a:bodyPr wrap="square">
            <a:spAutoFit/>
          </a:bodyPr>
          <a:lstStyle/>
          <a:p>
            <a:pPr marL="342900" indent="-342900" fontAlgn="auto">
              <a:spcBef>
                <a:spcPts val="0"/>
              </a:spcBef>
              <a:spcAft>
                <a:spcPts val="0"/>
              </a:spcAft>
              <a:buSzPct val="100000"/>
              <a:buFont typeface="Wingdings" panose="05000000000000000000" pitchFamily="2" charset="2"/>
              <a:buChar char="Ø"/>
              <a:defRPr/>
            </a:pPr>
            <a:r>
              <a:rPr lang="zh-CN" altLang="en-US" spc="300" dirty="0" smtClean="0">
                <a:solidFill>
                  <a:srgbClr val="0070C0"/>
                </a:solidFill>
                <a:latin typeface="黑体" panose="02010609060101010101" pitchFamily="49" charset="-122"/>
                <a:ea typeface="黑体" panose="02010609060101010101" pitchFamily="49" charset="-122"/>
                <a:cs typeface="+mn-ea"/>
                <a:sym typeface="+mn-lt"/>
              </a:rPr>
              <a:t>凝</a:t>
            </a:r>
            <a:r>
              <a:rPr lang="zh-CN" altLang="en-US" spc="300" dirty="0">
                <a:solidFill>
                  <a:srgbClr val="0070C0"/>
                </a:solidFill>
                <a:latin typeface="黑体" panose="02010609060101010101" pitchFamily="49" charset="-122"/>
                <a:ea typeface="黑体" panose="02010609060101010101" pitchFamily="49" charset="-122"/>
                <a:cs typeface="+mn-ea"/>
                <a:sym typeface="+mn-lt"/>
              </a:rPr>
              <a:t>心铸魂筑牢根本</a:t>
            </a:r>
            <a:r>
              <a:rPr lang="zh-CN" altLang="en-US" spc="300" dirty="0" smtClean="0">
                <a:latin typeface="黑体" panose="02010609060101010101" pitchFamily="49" charset="-122"/>
                <a:ea typeface="黑体" panose="02010609060101010101" pitchFamily="49" charset="-122"/>
                <a:cs typeface="+mn-ea"/>
                <a:sym typeface="+mn-lt"/>
              </a:rPr>
              <a:t>。全面</a:t>
            </a:r>
            <a:r>
              <a:rPr lang="zh-CN" altLang="en-US" spc="300" dirty="0">
                <a:latin typeface="黑体" panose="02010609060101010101" pitchFamily="49" charset="-122"/>
                <a:ea typeface="黑体" panose="02010609060101010101" pitchFamily="49" charset="-122"/>
                <a:cs typeface="+mn-ea"/>
                <a:sym typeface="+mn-lt"/>
              </a:rPr>
              <a:t>、系统、深入学习习近平</a:t>
            </a:r>
            <a:r>
              <a:rPr lang="zh-CN" altLang="en-US" spc="300" dirty="0" smtClean="0">
                <a:latin typeface="黑体" panose="02010609060101010101" pitchFamily="49" charset="-122"/>
                <a:ea typeface="黑体" panose="02010609060101010101" pitchFamily="49" charset="-122"/>
                <a:cs typeface="+mn-ea"/>
                <a:sym typeface="+mn-lt"/>
              </a:rPr>
              <a:t>新时代</a:t>
            </a:r>
            <a:r>
              <a:rPr lang="zh-CN" altLang="en-US" spc="300" dirty="0">
                <a:latin typeface="黑体" panose="02010609060101010101" pitchFamily="49" charset="-122"/>
                <a:ea typeface="黑体" panose="02010609060101010101" pitchFamily="49" charset="-122"/>
                <a:cs typeface="+mn-ea"/>
                <a:sym typeface="+mn-lt"/>
              </a:rPr>
              <a:t>中国特色社会主义思想，把习近平总书记关于教育的重要</a:t>
            </a:r>
            <a:r>
              <a:rPr lang="zh-CN" altLang="en-US" spc="300" dirty="0" smtClean="0">
                <a:latin typeface="黑体" panose="02010609060101010101" pitchFamily="49" charset="-122"/>
                <a:ea typeface="黑体" panose="02010609060101010101" pitchFamily="49" charset="-122"/>
                <a:cs typeface="+mn-ea"/>
                <a:sym typeface="+mn-lt"/>
              </a:rPr>
              <a:t>论述和</a:t>
            </a:r>
            <a:r>
              <a:rPr lang="zh-CN" altLang="en-US" spc="300" dirty="0">
                <a:latin typeface="黑体" panose="02010609060101010101" pitchFamily="49" charset="-122"/>
                <a:ea typeface="黑体" panose="02010609060101010101" pitchFamily="49" charset="-122"/>
                <a:cs typeface="+mn-ea"/>
                <a:sym typeface="+mn-lt"/>
              </a:rPr>
              <a:t>给我校师生两封重要回信精神贯通起来学习，完整准确掌握这一重要思想的主要内容，深刻理解其中的道理学理哲理，紧扣“</a:t>
            </a:r>
            <a:r>
              <a:rPr lang="zh-CN" altLang="en-US" spc="300" dirty="0" smtClean="0">
                <a:latin typeface="黑体" panose="02010609060101010101" pitchFamily="49" charset="-122"/>
                <a:ea typeface="黑体" panose="02010609060101010101" pitchFamily="49" charset="-122"/>
                <a:cs typeface="+mn-ea"/>
                <a:sym typeface="+mn-lt"/>
              </a:rPr>
              <a:t>培养</a:t>
            </a:r>
            <a:r>
              <a:rPr lang="zh-CN" altLang="en-US" spc="300" dirty="0">
                <a:latin typeface="黑体" panose="02010609060101010101" pitchFamily="49" charset="-122"/>
                <a:ea typeface="黑体" panose="02010609060101010101" pitchFamily="49" charset="-122"/>
                <a:cs typeface="+mn-ea"/>
                <a:sym typeface="+mn-lt"/>
              </a:rPr>
              <a:t>什么人、怎样培养人、为谁培养人”的根本问题，推动学校</a:t>
            </a:r>
            <a:r>
              <a:rPr lang="zh-CN" altLang="en-US" spc="300" dirty="0" smtClean="0">
                <a:latin typeface="黑体" panose="02010609060101010101" pitchFamily="49" charset="-122"/>
                <a:ea typeface="黑体" panose="02010609060101010101" pitchFamily="49" charset="-122"/>
                <a:cs typeface="+mn-ea"/>
                <a:sym typeface="+mn-lt"/>
              </a:rPr>
              <a:t>党员</a:t>
            </a:r>
            <a:r>
              <a:rPr lang="zh-CN" altLang="en-US" spc="300" dirty="0">
                <a:latin typeface="黑体" panose="02010609060101010101" pitchFamily="49" charset="-122"/>
                <a:ea typeface="黑体" panose="02010609060101010101" pitchFamily="49" charset="-122"/>
                <a:cs typeface="+mn-ea"/>
                <a:sym typeface="+mn-lt"/>
              </a:rPr>
              <a:t>领导干部在深学细照笃行中坚定“钢铁强国、科技兴邦”</a:t>
            </a:r>
            <a:r>
              <a:rPr lang="zh-CN" altLang="en-US" spc="300" dirty="0" smtClean="0">
                <a:latin typeface="黑体" panose="02010609060101010101" pitchFamily="49" charset="-122"/>
                <a:ea typeface="黑体" panose="02010609060101010101" pitchFamily="49" charset="-122"/>
                <a:cs typeface="+mn-ea"/>
                <a:sym typeface="+mn-lt"/>
              </a:rPr>
              <a:t>初心使命</a:t>
            </a:r>
            <a:r>
              <a:rPr lang="zh-CN" altLang="en-US" spc="300" dirty="0">
                <a:latin typeface="黑体" panose="02010609060101010101" pitchFamily="49" charset="-122"/>
                <a:ea typeface="黑体" panose="02010609060101010101" pitchFamily="49" charset="-122"/>
                <a:cs typeface="+mn-ea"/>
                <a:sym typeface="+mn-lt"/>
              </a:rPr>
              <a:t>，不断提高理论素养、坚定理想信念、 升华觉悟境界、</a:t>
            </a:r>
            <a:r>
              <a:rPr lang="zh-CN" altLang="en-US" spc="300" dirty="0" smtClean="0">
                <a:latin typeface="黑体" panose="02010609060101010101" pitchFamily="49" charset="-122"/>
                <a:ea typeface="黑体" panose="02010609060101010101" pitchFamily="49" charset="-122"/>
                <a:cs typeface="+mn-ea"/>
                <a:sym typeface="+mn-lt"/>
              </a:rPr>
              <a:t>增强能力</a:t>
            </a:r>
            <a:r>
              <a:rPr lang="zh-CN" altLang="en-US" spc="300" dirty="0">
                <a:latin typeface="黑体" panose="02010609060101010101" pitchFamily="49" charset="-122"/>
                <a:ea typeface="黑体" panose="02010609060101010101" pitchFamily="49" charset="-122"/>
                <a:cs typeface="+mn-ea"/>
                <a:sym typeface="+mn-lt"/>
              </a:rPr>
              <a:t>本领。深入推动习近平新时代中国特色社会主义思想和党</a:t>
            </a:r>
            <a:r>
              <a:rPr lang="zh-CN" altLang="en-US" spc="300" dirty="0" smtClean="0">
                <a:latin typeface="黑体" panose="02010609060101010101" pitchFamily="49" charset="-122"/>
                <a:ea typeface="黑体" panose="02010609060101010101" pitchFamily="49" charset="-122"/>
                <a:cs typeface="+mn-ea"/>
                <a:sym typeface="+mn-lt"/>
              </a:rPr>
              <a:t>的二十</a:t>
            </a:r>
            <a:r>
              <a:rPr lang="zh-CN" altLang="en-US" spc="300" dirty="0">
                <a:latin typeface="黑体" panose="02010609060101010101" pitchFamily="49" charset="-122"/>
                <a:ea typeface="黑体" panose="02010609060101010101" pitchFamily="49" charset="-122"/>
                <a:cs typeface="+mn-ea"/>
                <a:sym typeface="+mn-lt"/>
              </a:rPr>
              <a:t>大精神进教材、进课堂、进头脑，教育引导广大教师传承</a:t>
            </a:r>
            <a:r>
              <a:rPr lang="zh-CN" altLang="en-US" spc="300" dirty="0" smtClean="0">
                <a:latin typeface="黑体" panose="02010609060101010101" pitchFamily="49" charset="-122"/>
                <a:ea typeface="黑体" panose="02010609060101010101" pitchFamily="49" charset="-122"/>
                <a:cs typeface="+mn-ea"/>
                <a:sym typeface="+mn-lt"/>
              </a:rPr>
              <a:t>发扬</a:t>
            </a:r>
            <a:r>
              <a:rPr lang="zh-CN" altLang="en-US" spc="300" dirty="0">
                <a:latin typeface="黑体" panose="02010609060101010101" pitchFamily="49" charset="-122"/>
                <a:ea typeface="黑体" panose="02010609060101010101" pitchFamily="49" charset="-122"/>
                <a:cs typeface="+mn-ea"/>
                <a:sym typeface="+mn-lt"/>
              </a:rPr>
              <a:t>“严谨治学、甘为人梯”精神，青年学生争做听党话、跟党走</a:t>
            </a:r>
            <a:r>
              <a:rPr lang="zh-CN" altLang="en-US" spc="300" dirty="0" smtClean="0">
                <a:latin typeface="黑体" panose="02010609060101010101" pitchFamily="49" charset="-122"/>
                <a:ea typeface="黑体" panose="02010609060101010101" pitchFamily="49" charset="-122"/>
                <a:cs typeface="+mn-ea"/>
                <a:sym typeface="+mn-lt"/>
              </a:rPr>
              <a:t>、有</a:t>
            </a:r>
            <a:r>
              <a:rPr lang="zh-CN" altLang="en-US" spc="300" dirty="0">
                <a:latin typeface="黑体" panose="02010609060101010101" pitchFamily="49" charset="-122"/>
                <a:ea typeface="黑体" panose="02010609060101010101" pitchFamily="49" charset="-122"/>
                <a:cs typeface="+mn-ea"/>
                <a:sym typeface="+mn-lt"/>
              </a:rPr>
              <a:t>理想、有本领、具有为国奉献钢筋铁骨的高素质人才</a:t>
            </a:r>
            <a:r>
              <a:rPr lang="zh-CN" altLang="en-US" spc="300" dirty="0" smtClean="0">
                <a:latin typeface="黑体" panose="02010609060101010101" pitchFamily="49" charset="-122"/>
                <a:ea typeface="黑体" panose="02010609060101010101" pitchFamily="49" charset="-122"/>
                <a:cs typeface="+mn-ea"/>
                <a:sym typeface="+mn-lt"/>
              </a:rPr>
              <a:t>。</a:t>
            </a:r>
            <a:endParaRPr lang="en-US" altLang="zh-CN" spc="300" dirty="0" smtClean="0">
              <a:latin typeface="黑体" panose="02010609060101010101" pitchFamily="49" charset="-122"/>
              <a:ea typeface="黑体" panose="02010609060101010101" pitchFamily="49" charset="-122"/>
              <a:cs typeface="+mn-ea"/>
              <a:sym typeface="+mn-lt"/>
            </a:endParaRPr>
          </a:p>
          <a:p>
            <a:pPr marL="342900" indent="-342900" fontAlgn="auto">
              <a:spcBef>
                <a:spcPts val="0"/>
              </a:spcBef>
              <a:spcAft>
                <a:spcPts val="0"/>
              </a:spcAft>
              <a:buSzPct val="100000"/>
              <a:buFont typeface="Wingdings" panose="05000000000000000000" pitchFamily="2" charset="2"/>
              <a:buChar char="Ø"/>
              <a:defRPr/>
            </a:pPr>
            <a:r>
              <a:rPr lang="zh-CN" altLang="en-US" spc="300" dirty="0">
                <a:solidFill>
                  <a:srgbClr val="0070C0"/>
                </a:solidFill>
                <a:latin typeface="黑体" panose="02010609060101010101" pitchFamily="49" charset="-122"/>
                <a:ea typeface="黑体" panose="02010609060101010101" pitchFamily="49" charset="-122"/>
                <a:cs typeface="+mn-ea"/>
                <a:sym typeface="+mn-lt"/>
              </a:rPr>
              <a:t>锤炼品格强化忠诚</a:t>
            </a:r>
            <a:r>
              <a:rPr lang="zh-CN" altLang="en-US" spc="300" dirty="0" smtClean="0">
                <a:latin typeface="黑体" panose="02010609060101010101" pitchFamily="49" charset="-122"/>
                <a:ea typeface="黑体" panose="02010609060101010101" pitchFamily="49" charset="-122"/>
                <a:cs typeface="+mn-ea"/>
                <a:sym typeface="+mn-lt"/>
              </a:rPr>
              <a:t>。深刻</a:t>
            </a:r>
            <a:r>
              <a:rPr lang="zh-CN" altLang="en-US" spc="300" dirty="0">
                <a:latin typeface="黑体" panose="02010609060101010101" pitchFamily="49" charset="-122"/>
                <a:ea typeface="黑体" panose="02010609060101010101" pitchFamily="49" charset="-122"/>
                <a:cs typeface="+mn-ea"/>
                <a:sym typeface="+mn-lt"/>
              </a:rPr>
              <a:t>领悟“两个确立”的决定性</a:t>
            </a:r>
            <a:r>
              <a:rPr lang="zh-CN" altLang="en-US" spc="300" dirty="0" smtClean="0">
                <a:latin typeface="黑体" panose="02010609060101010101" pitchFamily="49" charset="-122"/>
                <a:ea typeface="黑体" panose="02010609060101010101" pitchFamily="49" charset="-122"/>
                <a:cs typeface="+mn-ea"/>
                <a:sym typeface="+mn-lt"/>
              </a:rPr>
              <a:t>意义</a:t>
            </a:r>
            <a:r>
              <a:rPr lang="zh-CN" altLang="en-US" spc="300" dirty="0">
                <a:latin typeface="黑体" panose="02010609060101010101" pitchFamily="49" charset="-122"/>
                <a:ea typeface="黑体" panose="02010609060101010101" pitchFamily="49" charset="-122"/>
                <a:cs typeface="+mn-ea"/>
                <a:sym typeface="+mn-lt"/>
              </a:rPr>
              <a:t>，增强忠诚核心、拥戴核心、维护核心、捍卫核心的政治自觉</a:t>
            </a:r>
            <a:r>
              <a:rPr lang="zh-CN" altLang="en-US" spc="300" dirty="0" smtClean="0">
                <a:latin typeface="黑体" panose="02010609060101010101" pitchFamily="49" charset="-122"/>
                <a:ea typeface="黑体" panose="02010609060101010101" pitchFamily="49" charset="-122"/>
                <a:cs typeface="+mn-ea"/>
                <a:sym typeface="+mn-lt"/>
              </a:rPr>
              <a:t>、思想</a:t>
            </a:r>
            <a:r>
              <a:rPr lang="zh-CN" altLang="en-US" spc="300" dirty="0">
                <a:latin typeface="黑体" panose="02010609060101010101" pitchFamily="49" charset="-122"/>
                <a:ea typeface="黑体" panose="02010609060101010101" pitchFamily="49" charset="-122"/>
                <a:cs typeface="+mn-ea"/>
                <a:sym typeface="+mn-lt"/>
              </a:rPr>
              <a:t>自觉、行动自觉，不断提高政治判断力、政治领悟力、</a:t>
            </a:r>
            <a:r>
              <a:rPr lang="zh-CN" altLang="en-US" spc="300" dirty="0" smtClean="0">
                <a:latin typeface="黑体" panose="02010609060101010101" pitchFamily="49" charset="-122"/>
                <a:ea typeface="黑体" panose="02010609060101010101" pitchFamily="49" charset="-122"/>
                <a:cs typeface="+mn-ea"/>
                <a:sym typeface="+mn-lt"/>
              </a:rPr>
              <a:t>政治执行</a:t>
            </a:r>
            <a:r>
              <a:rPr lang="zh-CN" altLang="en-US" spc="300" dirty="0">
                <a:latin typeface="黑体" panose="02010609060101010101" pitchFamily="49" charset="-122"/>
                <a:ea typeface="黑体" panose="02010609060101010101" pitchFamily="49" charset="-122"/>
                <a:cs typeface="+mn-ea"/>
                <a:sym typeface="+mn-lt"/>
              </a:rPr>
              <a:t>力，时刻忠诚于党、忠诚于人民、忠诚于马克思主义，真</a:t>
            </a:r>
            <a:r>
              <a:rPr lang="zh-CN" altLang="en-US" spc="300" dirty="0" smtClean="0">
                <a:latin typeface="黑体" panose="02010609060101010101" pitchFamily="49" charset="-122"/>
                <a:ea typeface="黑体" panose="02010609060101010101" pitchFamily="49" charset="-122"/>
                <a:cs typeface="+mn-ea"/>
                <a:sym typeface="+mn-lt"/>
              </a:rPr>
              <a:t>心爱</a:t>
            </a:r>
            <a:r>
              <a:rPr lang="zh-CN" altLang="en-US" spc="300" dirty="0">
                <a:latin typeface="黑体" panose="02010609060101010101" pitchFamily="49" charset="-122"/>
                <a:ea typeface="黑体" panose="02010609060101010101" pitchFamily="49" charset="-122"/>
                <a:cs typeface="+mn-ea"/>
                <a:sym typeface="+mn-lt"/>
              </a:rPr>
              <a:t>党、时刻忧党、坚定护党、全力兴党。 把贯彻落实习近平</a:t>
            </a:r>
            <a:r>
              <a:rPr lang="zh-CN" altLang="en-US" spc="300" dirty="0" smtClean="0">
                <a:latin typeface="黑体" panose="02010609060101010101" pitchFamily="49" charset="-122"/>
                <a:ea typeface="黑体" panose="02010609060101010101" pitchFamily="49" charset="-122"/>
                <a:cs typeface="+mn-ea"/>
                <a:sym typeface="+mn-lt"/>
              </a:rPr>
              <a:t>总书记</a:t>
            </a:r>
            <a:r>
              <a:rPr lang="zh-CN" altLang="en-US" spc="300" dirty="0">
                <a:latin typeface="黑体" panose="02010609060101010101" pitchFamily="49" charset="-122"/>
                <a:ea typeface="黑体" panose="02010609060101010101" pitchFamily="49" charset="-122"/>
                <a:cs typeface="+mn-ea"/>
                <a:sym typeface="+mn-lt"/>
              </a:rPr>
              <a:t>重要指示批示精神和党的二十大决策部署作为第一优先级</a:t>
            </a:r>
            <a:r>
              <a:rPr lang="zh-CN" altLang="en-US" spc="300" dirty="0" smtClean="0">
                <a:latin typeface="黑体" panose="02010609060101010101" pitchFamily="49" charset="-122"/>
                <a:ea typeface="黑体" panose="02010609060101010101" pitchFamily="49" charset="-122"/>
                <a:cs typeface="+mn-ea"/>
                <a:sym typeface="+mn-lt"/>
              </a:rPr>
              <a:t>事项</a:t>
            </a:r>
            <a:r>
              <a:rPr lang="zh-CN" altLang="en-US" spc="300" dirty="0">
                <a:latin typeface="黑体" panose="02010609060101010101" pitchFamily="49" charset="-122"/>
                <a:ea typeface="黑体" panose="02010609060101010101" pitchFamily="49" charset="-122"/>
                <a:cs typeface="+mn-ea"/>
                <a:sym typeface="+mn-lt"/>
              </a:rPr>
              <a:t>，推动在学校落地生根、形成实效。不断健全学校党的领导</a:t>
            </a:r>
            <a:r>
              <a:rPr lang="zh-CN" altLang="en-US" spc="300" dirty="0" smtClean="0">
                <a:latin typeface="黑体" panose="02010609060101010101" pitchFamily="49" charset="-122"/>
                <a:ea typeface="黑体" panose="02010609060101010101" pitchFamily="49" charset="-122"/>
                <a:cs typeface="+mn-ea"/>
                <a:sym typeface="+mn-lt"/>
              </a:rPr>
              <a:t>组织</a:t>
            </a:r>
            <a:r>
              <a:rPr lang="zh-CN" altLang="en-US" spc="300" dirty="0">
                <a:latin typeface="黑体" panose="02010609060101010101" pitchFamily="49" charset="-122"/>
                <a:ea typeface="黑体" panose="02010609060101010101" pitchFamily="49" charset="-122"/>
                <a:cs typeface="+mn-ea"/>
                <a:sym typeface="+mn-lt"/>
              </a:rPr>
              <a:t>体系、制度体系和工作机制，确保学校始终成为坚持党的</a:t>
            </a:r>
            <a:r>
              <a:rPr lang="zh-CN" altLang="en-US" spc="300" dirty="0" smtClean="0">
                <a:latin typeface="黑体" panose="02010609060101010101" pitchFamily="49" charset="-122"/>
                <a:ea typeface="黑体" panose="02010609060101010101" pitchFamily="49" charset="-122"/>
                <a:cs typeface="+mn-ea"/>
                <a:sym typeface="+mn-lt"/>
              </a:rPr>
              <a:t>领导的</a:t>
            </a:r>
            <a:r>
              <a:rPr lang="zh-CN" altLang="en-US" spc="300" dirty="0">
                <a:latin typeface="黑体" panose="02010609060101010101" pitchFamily="49" charset="-122"/>
                <a:ea typeface="黑体" panose="02010609060101010101" pitchFamily="49" charset="-122"/>
                <a:cs typeface="+mn-ea"/>
                <a:sym typeface="+mn-lt"/>
              </a:rPr>
              <a:t>坚强阵地。</a:t>
            </a:r>
          </a:p>
        </p:txBody>
      </p:sp>
      <p:sp>
        <p:nvSpPr>
          <p:cNvPr id="4" name="矩形 3"/>
          <p:cNvSpPr/>
          <p:nvPr/>
        </p:nvSpPr>
        <p:spPr>
          <a:xfrm>
            <a:off x="804818" y="1801452"/>
            <a:ext cx="11176167" cy="1015663"/>
          </a:xfrm>
          <a:prstGeom prst="rect">
            <a:avLst/>
          </a:prstGeom>
          <a:ln w="28575">
            <a:solidFill>
              <a:srgbClr val="C00000"/>
            </a:solidFill>
            <a:prstDash val="dash"/>
          </a:ln>
        </p:spPr>
        <p:txBody>
          <a:bodyPr wrap="square">
            <a:spAutoFit/>
          </a:bodyPr>
          <a:lstStyle/>
          <a:p>
            <a:r>
              <a:rPr lang="zh-CN" altLang="en-US" sz="2000" dirty="0" smtClean="0">
                <a:solidFill>
                  <a:schemeClr val="accent4"/>
                </a:solidFill>
                <a:latin typeface="黑体" panose="02010609060101010101" pitchFamily="49" charset="-122"/>
                <a:ea typeface="黑体" panose="02010609060101010101" pitchFamily="49" charset="-122"/>
              </a:rPr>
              <a:t>根本</a:t>
            </a:r>
            <a:r>
              <a:rPr lang="zh-CN" altLang="en-US" sz="2000" dirty="0">
                <a:solidFill>
                  <a:schemeClr val="accent4"/>
                </a:solidFill>
                <a:latin typeface="黑体" panose="02010609060101010101" pitchFamily="49" charset="-122"/>
                <a:ea typeface="黑体" panose="02010609060101010101" pitchFamily="49" charset="-122"/>
              </a:rPr>
              <a:t>任务是坚持学思用贯通、知信行统一</a:t>
            </a:r>
            <a:r>
              <a:rPr lang="zh-CN" altLang="en-US" sz="2000" dirty="0" smtClean="0">
                <a:solidFill>
                  <a:schemeClr val="accent4"/>
                </a:solidFill>
                <a:latin typeface="黑体" panose="02010609060101010101" pitchFamily="49" charset="-122"/>
                <a:ea typeface="黑体" panose="02010609060101010101" pitchFamily="49" charset="-122"/>
              </a:rPr>
              <a:t>，把</a:t>
            </a:r>
            <a:r>
              <a:rPr lang="zh-CN" altLang="en-US" sz="2000" dirty="0">
                <a:solidFill>
                  <a:schemeClr val="accent4"/>
                </a:solidFill>
                <a:latin typeface="黑体" panose="02010609060101010101" pitchFamily="49" charset="-122"/>
                <a:ea typeface="黑体" panose="02010609060101010101" pitchFamily="49" charset="-122"/>
              </a:rPr>
              <a:t>习近平新时代中国特色社会主义思想转化为坚定理想、锤炼</a:t>
            </a:r>
            <a:r>
              <a:rPr lang="zh-CN" altLang="en-US" sz="2000" dirty="0" smtClean="0">
                <a:solidFill>
                  <a:schemeClr val="accent4"/>
                </a:solidFill>
                <a:latin typeface="黑体" panose="02010609060101010101" pitchFamily="49" charset="-122"/>
                <a:ea typeface="黑体" panose="02010609060101010101" pitchFamily="49" charset="-122"/>
              </a:rPr>
              <a:t>党性</a:t>
            </a:r>
            <a:r>
              <a:rPr lang="zh-CN" altLang="en-US" sz="2000" dirty="0">
                <a:solidFill>
                  <a:schemeClr val="accent4"/>
                </a:solidFill>
                <a:latin typeface="黑体" panose="02010609060101010101" pitchFamily="49" charset="-122"/>
                <a:ea typeface="黑体" panose="02010609060101010101" pitchFamily="49" charset="-122"/>
              </a:rPr>
              <a:t>和指导实践、推动工作的强大力量，使全党始终保持统一的</a:t>
            </a:r>
            <a:r>
              <a:rPr lang="zh-CN" altLang="en-US" sz="2000" dirty="0" smtClean="0">
                <a:solidFill>
                  <a:schemeClr val="accent4"/>
                </a:solidFill>
                <a:latin typeface="黑体" panose="02010609060101010101" pitchFamily="49" charset="-122"/>
                <a:ea typeface="黑体" panose="02010609060101010101" pitchFamily="49" charset="-122"/>
              </a:rPr>
              <a:t>思想</a:t>
            </a:r>
            <a:r>
              <a:rPr lang="zh-CN" altLang="en-US" sz="2000" dirty="0">
                <a:solidFill>
                  <a:schemeClr val="accent4"/>
                </a:solidFill>
                <a:latin typeface="黑体" panose="02010609060101010101" pitchFamily="49" charset="-122"/>
                <a:ea typeface="黑体" panose="02010609060101010101" pitchFamily="49" charset="-122"/>
              </a:rPr>
              <a:t>、坚定的意志、协调的行动、强大的战斗力，努力在以学铸魂</a:t>
            </a:r>
            <a:r>
              <a:rPr lang="zh-CN" altLang="en-US" sz="2000" dirty="0" smtClean="0">
                <a:solidFill>
                  <a:schemeClr val="accent4"/>
                </a:solidFill>
                <a:latin typeface="黑体" panose="02010609060101010101" pitchFamily="49" charset="-122"/>
                <a:ea typeface="黑体" panose="02010609060101010101" pitchFamily="49" charset="-122"/>
              </a:rPr>
              <a:t>、以</a:t>
            </a:r>
            <a:r>
              <a:rPr lang="zh-CN" altLang="en-US" sz="2000" dirty="0">
                <a:solidFill>
                  <a:schemeClr val="accent4"/>
                </a:solidFill>
                <a:latin typeface="黑体" panose="02010609060101010101" pitchFamily="49" charset="-122"/>
                <a:ea typeface="黑体" panose="02010609060101010101" pitchFamily="49" charset="-122"/>
              </a:rPr>
              <a:t>学增智、以学正风、以学促干方面取得实实在在的成效</a:t>
            </a:r>
            <a:r>
              <a:rPr lang="zh-CN" altLang="en-US" sz="2000" dirty="0" smtClean="0">
                <a:solidFill>
                  <a:schemeClr val="accent4"/>
                </a:solidFill>
                <a:latin typeface="黑体" panose="02010609060101010101" pitchFamily="49" charset="-122"/>
                <a:ea typeface="黑体" panose="02010609060101010101" pitchFamily="49" charset="-122"/>
              </a:rPr>
              <a:t>。</a:t>
            </a:r>
            <a:endParaRPr lang="zh-CN" altLang="en-US" dirty="0">
              <a:solidFill>
                <a:schemeClr val="accent4"/>
              </a:solidFill>
              <a:latin typeface="黑体" panose="02010609060101010101" pitchFamily="49" charset="-122"/>
              <a:ea typeface="黑体" panose="02010609060101010101" pitchFamily="49" charset="-122"/>
            </a:endParaRPr>
          </a:p>
        </p:txBody>
      </p:sp>
      <p:sp>
        <p:nvSpPr>
          <p:cNvPr id="26" name="矩形 25">
            <a:extLst>
              <a:ext uri="{FF2B5EF4-FFF2-40B4-BE49-F238E27FC236}">
                <a16:creationId xmlns:a16="http://schemas.microsoft.com/office/drawing/2014/main" id="{812A2ACF-3380-481B-9516-11CBBCD03E46}"/>
              </a:ext>
            </a:extLst>
          </p:cNvPr>
          <p:cNvSpPr/>
          <p:nvPr/>
        </p:nvSpPr>
        <p:spPr bwMode="auto">
          <a:xfrm flipV="1">
            <a:off x="1238838" y="1582836"/>
            <a:ext cx="2545774"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 name="矩形 7"/>
          <p:cNvSpPr/>
          <p:nvPr/>
        </p:nvSpPr>
        <p:spPr>
          <a:xfrm>
            <a:off x="1124910" y="1141686"/>
            <a:ext cx="2659702" cy="461665"/>
          </a:xfrm>
          <a:prstGeom prst="rect">
            <a:avLst/>
          </a:prstGeom>
        </p:spPr>
        <p:txBody>
          <a:bodyPr wrap="none">
            <a:spAutoFit/>
          </a:bodyPr>
          <a:lstStyle/>
          <a:p>
            <a:r>
              <a:rPr lang="zh-CN" altLang="en-US" sz="2400" b="1" dirty="0">
                <a:solidFill>
                  <a:srgbClr val="C00000"/>
                </a:solidFill>
                <a:latin typeface="黑体" panose="02010609060101010101" pitchFamily="49" charset="-122"/>
                <a:ea typeface="黑体" panose="02010609060101010101" pitchFamily="49" charset="-122"/>
              </a:rPr>
              <a:t>紧紧锚定目标任务</a:t>
            </a:r>
            <a:endParaRPr lang="zh-CN" altLang="en-US" sz="2400" b="1" dirty="0">
              <a:solidFill>
                <a:srgbClr val="C00000"/>
              </a:solidFill>
            </a:endParaRPr>
          </a:p>
        </p:txBody>
      </p:sp>
      <p:sp>
        <p:nvSpPr>
          <p:cNvPr id="17" name="Aitds2">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882"/>
            <a:ext cx="2926635" cy="43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准确把握目标要求</a:t>
            </a:r>
          </a:p>
        </p:txBody>
      </p:sp>
    </p:spTree>
    <p:extLst>
      <p:ext uri="{BB962C8B-B14F-4D97-AF65-F5344CB8AC3E}">
        <p14:creationId xmlns:p14="http://schemas.microsoft.com/office/powerpoint/2010/main" val="23898933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0F5E1DD-11D4-451C-B9F1-E79D9FB72760}"/>
              </a:ext>
            </a:extLst>
          </p:cNvPr>
          <p:cNvGrpSpPr/>
          <p:nvPr/>
        </p:nvGrpSpPr>
        <p:grpSpPr>
          <a:xfrm>
            <a:off x="496236" y="1027035"/>
            <a:ext cx="617167" cy="601521"/>
            <a:chOff x="481593" y="1889760"/>
            <a:chExt cx="966207" cy="934534"/>
          </a:xfrm>
        </p:grpSpPr>
        <p:sp>
          <p:nvSpPr>
            <p:cNvPr id="5" name="矩形 4">
              <a:extLst>
                <a:ext uri="{FF2B5EF4-FFF2-40B4-BE49-F238E27FC236}">
                  <a16:creationId xmlns:a16="http://schemas.microsoft.com/office/drawing/2014/main" id="{B0634D82-37E4-462A-A5C2-D91DA162C8B3}"/>
                </a:ext>
              </a:extLst>
            </p:cNvPr>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7" name="图片 6">
              <a:extLst>
                <a:ext uri="{FF2B5EF4-FFF2-40B4-BE49-F238E27FC236}">
                  <a16:creationId xmlns:a16="http://schemas.microsoft.com/office/drawing/2014/main" id="{44E4CB77-DB5F-4B45-AAFA-9E64BB3C0710}"/>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sp>
        <p:nvSpPr>
          <p:cNvPr id="16" name="文本框 15">
            <a:extLst>
              <a:ext uri="{FF2B5EF4-FFF2-40B4-BE49-F238E27FC236}">
                <a16:creationId xmlns:a16="http://schemas.microsoft.com/office/drawing/2014/main" id="{939EC793-E594-4859-9D64-4191AFE8A930}"/>
              </a:ext>
            </a:extLst>
          </p:cNvPr>
          <p:cNvSpPr txBox="1"/>
          <p:nvPr/>
        </p:nvSpPr>
        <p:spPr>
          <a:xfrm>
            <a:off x="-116114" y="1760605"/>
            <a:ext cx="12308114" cy="5078313"/>
          </a:xfrm>
          <a:prstGeom prst="rect">
            <a:avLst/>
          </a:prstGeom>
          <a:noFill/>
        </p:spPr>
        <p:txBody>
          <a:bodyPr wrap="square">
            <a:spAutoFit/>
          </a:bodyPr>
          <a:lstStyle/>
          <a:p>
            <a:pPr marL="342900" indent="-342900" fontAlgn="auto">
              <a:spcBef>
                <a:spcPts val="0"/>
              </a:spcBef>
              <a:spcAft>
                <a:spcPts val="0"/>
              </a:spcAft>
              <a:buSzPct val="100000"/>
              <a:buFont typeface="Wingdings" panose="05000000000000000000" pitchFamily="2" charset="2"/>
              <a:buChar char="Ø"/>
              <a:defRPr/>
            </a:pPr>
            <a:r>
              <a:rPr lang="zh-CN" altLang="en-US" spc="300" dirty="0" smtClean="0">
                <a:solidFill>
                  <a:srgbClr val="0070C0"/>
                </a:solidFill>
                <a:latin typeface="黑体" panose="02010609060101010101" pitchFamily="49" charset="-122"/>
                <a:ea typeface="黑体" panose="02010609060101010101" pitchFamily="49" charset="-122"/>
                <a:cs typeface="+mn-ea"/>
                <a:sym typeface="+mn-lt"/>
              </a:rPr>
              <a:t>实干</a:t>
            </a:r>
            <a:r>
              <a:rPr lang="zh-CN" altLang="en-US" spc="300" dirty="0">
                <a:solidFill>
                  <a:srgbClr val="0070C0"/>
                </a:solidFill>
                <a:latin typeface="黑体" panose="02010609060101010101" pitchFamily="49" charset="-122"/>
                <a:ea typeface="黑体" panose="02010609060101010101" pitchFamily="49" charset="-122"/>
                <a:cs typeface="+mn-ea"/>
                <a:sym typeface="+mn-lt"/>
              </a:rPr>
              <a:t>担当促进发展</a:t>
            </a:r>
            <a:r>
              <a:rPr lang="zh-CN" altLang="en-US" spc="300" dirty="0" smtClean="0">
                <a:latin typeface="黑体" panose="02010609060101010101" pitchFamily="49" charset="-122"/>
                <a:ea typeface="黑体" panose="02010609060101010101" pitchFamily="49" charset="-122"/>
                <a:cs typeface="+mn-ea"/>
                <a:sym typeface="+mn-lt"/>
              </a:rPr>
              <a:t>。突出</a:t>
            </a:r>
            <a:r>
              <a:rPr lang="zh-CN" altLang="en-US" spc="300" dirty="0">
                <a:latin typeface="黑体" panose="02010609060101010101" pitchFamily="49" charset="-122"/>
                <a:ea typeface="黑体" panose="02010609060101010101" pitchFamily="49" charset="-122"/>
                <a:cs typeface="+mn-ea"/>
                <a:sym typeface="+mn-lt"/>
              </a:rPr>
              <a:t>实践导向，真抓实干、务求</a:t>
            </a:r>
            <a:r>
              <a:rPr lang="zh-CN" altLang="en-US" spc="300" dirty="0" smtClean="0">
                <a:latin typeface="黑体" panose="02010609060101010101" pitchFamily="49" charset="-122"/>
                <a:ea typeface="黑体" panose="02010609060101010101" pitchFamily="49" charset="-122"/>
                <a:cs typeface="+mn-ea"/>
                <a:sym typeface="+mn-lt"/>
              </a:rPr>
              <a:t>实效</a:t>
            </a:r>
            <a:r>
              <a:rPr lang="zh-CN" altLang="en-US" spc="300" dirty="0">
                <a:latin typeface="黑体" panose="02010609060101010101" pitchFamily="49" charset="-122"/>
                <a:ea typeface="黑体" panose="02010609060101010101" pitchFamily="49" charset="-122"/>
                <a:cs typeface="+mn-ea"/>
                <a:sym typeface="+mn-lt"/>
              </a:rPr>
              <a:t>，牢固树立正确的权力观、政绩观、事业观，增强推动学校</a:t>
            </a:r>
            <a:r>
              <a:rPr lang="zh-CN" altLang="en-US" spc="300" dirty="0" smtClean="0">
                <a:latin typeface="黑体" panose="02010609060101010101" pitchFamily="49" charset="-122"/>
                <a:ea typeface="黑体" panose="02010609060101010101" pitchFamily="49" charset="-122"/>
                <a:cs typeface="+mn-ea"/>
                <a:sym typeface="+mn-lt"/>
              </a:rPr>
              <a:t>事业</a:t>
            </a:r>
            <a:r>
              <a:rPr lang="zh-CN" altLang="en-US" spc="300" dirty="0">
                <a:latin typeface="黑体" panose="02010609060101010101" pitchFamily="49" charset="-122"/>
                <a:ea typeface="黑体" panose="02010609060101010101" pitchFamily="49" charset="-122"/>
                <a:cs typeface="+mn-ea"/>
                <a:sym typeface="+mn-lt"/>
              </a:rPr>
              <a:t>高质量发展本领、服务师生群众本领、防范化解风险本领，</a:t>
            </a:r>
            <a:r>
              <a:rPr lang="zh-CN" altLang="en-US" spc="300" dirty="0" smtClean="0">
                <a:latin typeface="黑体" panose="02010609060101010101" pitchFamily="49" charset="-122"/>
                <a:ea typeface="黑体" panose="02010609060101010101" pitchFamily="49" charset="-122"/>
                <a:cs typeface="+mn-ea"/>
                <a:sym typeface="+mn-lt"/>
              </a:rPr>
              <a:t>敢于</a:t>
            </a:r>
            <a:r>
              <a:rPr lang="zh-CN" altLang="en-US" spc="300" dirty="0">
                <a:latin typeface="黑体" panose="02010609060101010101" pitchFamily="49" charset="-122"/>
                <a:ea typeface="黑体" panose="02010609060101010101" pitchFamily="49" charset="-122"/>
                <a:cs typeface="+mn-ea"/>
                <a:sym typeface="+mn-lt"/>
              </a:rPr>
              <a:t>斗争、善于斗争，聚焦问题、知难而进，以</a:t>
            </a:r>
            <a:r>
              <a:rPr lang="zh-CN" altLang="en-US" spc="300" dirty="0" smtClean="0">
                <a:latin typeface="黑体" panose="02010609060101010101" pitchFamily="49" charset="-122"/>
                <a:ea typeface="黑体" panose="02010609060101010101" pitchFamily="49" charset="-122"/>
                <a:cs typeface="+mn-ea"/>
                <a:sym typeface="+mn-lt"/>
              </a:rPr>
              <a:t>“时时放心不下”的</a:t>
            </a:r>
            <a:r>
              <a:rPr lang="zh-CN" altLang="en-US" spc="300" dirty="0">
                <a:latin typeface="黑体" panose="02010609060101010101" pitchFamily="49" charset="-122"/>
                <a:ea typeface="黑体" panose="02010609060101010101" pitchFamily="49" charset="-122"/>
                <a:cs typeface="+mn-ea"/>
                <a:sym typeface="+mn-lt"/>
              </a:rPr>
              <a:t>责任感、积极担当作为的精气神为党的教育事业履好职、尽好责。围绕中央教育工作领导小组关于实施“时代新人铸魂工程</a:t>
            </a:r>
            <a:r>
              <a:rPr lang="zh-CN" altLang="en-US" spc="300" dirty="0" smtClean="0">
                <a:latin typeface="黑体" panose="02010609060101010101" pitchFamily="49" charset="-122"/>
                <a:ea typeface="黑体" panose="02010609060101010101" pitchFamily="49" charset="-122"/>
                <a:cs typeface="+mn-ea"/>
                <a:sym typeface="+mn-lt"/>
              </a:rPr>
              <a:t>”部署</a:t>
            </a:r>
            <a:r>
              <a:rPr lang="zh-CN" altLang="en-US" spc="300" dirty="0">
                <a:latin typeface="黑体" panose="02010609060101010101" pitchFamily="49" charset="-122"/>
                <a:ea typeface="黑体" panose="02010609060101010101" pitchFamily="49" charset="-122"/>
                <a:cs typeface="+mn-ea"/>
                <a:sym typeface="+mn-lt"/>
              </a:rPr>
              <a:t>和教育部党组确定的“</a:t>
            </a:r>
            <a:r>
              <a:rPr lang="en-US" altLang="zh-CN" spc="300" dirty="0">
                <a:latin typeface="黑体" panose="02010609060101010101" pitchFamily="49" charset="-122"/>
                <a:ea typeface="黑体" panose="02010609060101010101" pitchFamily="49" charset="-122"/>
                <a:cs typeface="+mn-ea"/>
                <a:sym typeface="+mn-lt"/>
              </a:rPr>
              <a:t>9+9”</a:t>
            </a:r>
            <a:r>
              <a:rPr lang="zh-CN" altLang="en-US" spc="300" dirty="0">
                <a:latin typeface="黑体" panose="02010609060101010101" pitchFamily="49" charset="-122"/>
                <a:ea typeface="黑体" panose="02010609060101010101" pitchFamily="49" charset="-122"/>
                <a:cs typeface="+mn-ea"/>
                <a:sym typeface="+mn-lt"/>
              </a:rPr>
              <a:t>项目行动有关重点任务，把</a:t>
            </a:r>
            <a:r>
              <a:rPr lang="zh-CN" altLang="en-US" spc="300" dirty="0" smtClean="0">
                <a:latin typeface="黑体" panose="02010609060101010101" pitchFamily="49" charset="-122"/>
                <a:ea typeface="黑体" panose="02010609060101010101" pitchFamily="49" charset="-122"/>
                <a:cs typeface="+mn-ea"/>
                <a:sym typeface="+mn-lt"/>
              </a:rPr>
              <a:t>人心和</a:t>
            </a:r>
            <a:r>
              <a:rPr lang="zh-CN" altLang="en-US" spc="300" dirty="0">
                <a:latin typeface="黑体" panose="02010609060101010101" pitchFamily="49" charset="-122"/>
                <a:ea typeface="黑体" panose="02010609060101010101" pitchFamily="49" charset="-122"/>
                <a:cs typeface="+mn-ea"/>
                <a:sym typeface="+mn-lt"/>
              </a:rPr>
              <a:t>力量凝聚到加快建设高质量教育体系和教育强国的行动上来</a:t>
            </a:r>
            <a:r>
              <a:rPr lang="zh-CN" altLang="en-US" spc="300" dirty="0" smtClean="0">
                <a:latin typeface="黑体" panose="02010609060101010101" pitchFamily="49" charset="-122"/>
                <a:ea typeface="黑体" panose="02010609060101010101" pitchFamily="49" charset="-122"/>
                <a:cs typeface="+mn-ea"/>
                <a:sym typeface="+mn-lt"/>
              </a:rPr>
              <a:t>，全面</a:t>
            </a:r>
            <a:r>
              <a:rPr lang="zh-CN" altLang="en-US" spc="300" dirty="0">
                <a:latin typeface="黑体" panose="02010609060101010101" pitchFamily="49" charset="-122"/>
                <a:ea typeface="黑体" panose="02010609060101010101" pitchFamily="49" charset="-122"/>
                <a:cs typeface="+mn-ea"/>
                <a:sym typeface="+mn-lt"/>
              </a:rPr>
              <a:t>提高学校人才自主培养质量，立足特色优势学科，加强有</a:t>
            </a:r>
            <a:r>
              <a:rPr lang="zh-CN" altLang="en-US" spc="300" dirty="0" smtClean="0">
                <a:latin typeface="黑体" panose="02010609060101010101" pitchFamily="49" charset="-122"/>
                <a:ea typeface="黑体" panose="02010609060101010101" pitchFamily="49" charset="-122"/>
                <a:cs typeface="+mn-ea"/>
                <a:sym typeface="+mn-lt"/>
              </a:rPr>
              <a:t>组织</a:t>
            </a:r>
            <a:r>
              <a:rPr lang="zh-CN" altLang="en-US" spc="300" dirty="0">
                <a:latin typeface="黑体" panose="02010609060101010101" pitchFamily="49" charset="-122"/>
                <a:ea typeface="黑体" panose="02010609060101010101" pitchFamily="49" charset="-122"/>
                <a:cs typeface="+mn-ea"/>
                <a:sym typeface="+mn-lt"/>
              </a:rPr>
              <a:t>科研，集智聚力解决行业“卡脖子”重大问题，以更多标志</a:t>
            </a:r>
            <a:r>
              <a:rPr lang="zh-CN" altLang="en-US" spc="300" dirty="0" smtClean="0">
                <a:latin typeface="黑体" panose="02010609060101010101" pitchFamily="49" charset="-122"/>
                <a:ea typeface="黑体" panose="02010609060101010101" pitchFamily="49" charset="-122"/>
                <a:cs typeface="+mn-ea"/>
                <a:sym typeface="+mn-lt"/>
              </a:rPr>
              <a:t>性成果</a:t>
            </a:r>
            <a:r>
              <a:rPr lang="zh-CN" altLang="en-US" spc="300" dirty="0">
                <a:latin typeface="黑体" panose="02010609060101010101" pitchFamily="49" charset="-122"/>
                <a:ea typeface="黑体" panose="02010609060101010101" pitchFamily="49" charset="-122"/>
                <a:cs typeface="+mn-ea"/>
                <a:sym typeface="+mn-lt"/>
              </a:rPr>
              <a:t>服务解决国家重大战略需求，有力支撑实现高水平科技</a:t>
            </a:r>
            <a:r>
              <a:rPr lang="zh-CN" altLang="en-US" spc="300" dirty="0" smtClean="0">
                <a:latin typeface="黑体" panose="02010609060101010101" pitchFamily="49" charset="-122"/>
                <a:ea typeface="黑体" panose="02010609060101010101" pitchFamily="49" charset="-122"/>
                <a:cs typeface="+mn-ea"/>
                <a:sym typeface="+mn-lt"/>
              </a:rPr>
              <a:t>自立自强</a:t>
            </a:r>
            <a:r>
              <a:rPr lang="zh-CN" altLang="en-US" spc="300" dirty="0">
                <a:latin typeface="黑体" panose="02010609060101010101" pitchFamily="49" charset="-122"/>
                <a:ea typeface="黑体" panose="02010609060101010101" pitchFamily="49" charset="-122"/>
                <a:cs typeface="+mn-ea"/>
                <a:sym typeface="+mn-lt"/>
              </a:rPr>
              <a:t>，以新气象新作为推动建设世界一流大学取得新成效</a:t>
            </a:r>
            <a:r>
              <a:rPr lang="zh-CN" altLang="en-US" spc="300" dirty="0" smtClean="0">
                <a:latin typeface="黑体" panose="02010609060101010101" pitchFamily="49" charset="-122"/>
                <a:ea typeface="黑体" panose="02010609060101010101" pitchFamily="49" charset="-122"/>
                <a:cs typeface="+mn-ea"/>
                <a:sym typeface="+mn-lt"/>
              </a:rPr>
              <a:t>。</a:t>
            </a:r>
            <a:endParaRPr lang="en-US" altLang="zh-CN" spc="300" dirty="0" smtClean="0">
              <a:latin typeface="黑体" panose="02010609060101010101" pitchFamily="49" charset="-122"/>
              <a:ea typeface="黑体" panose="02010609060101010101" pitchFamily="49" charset="-122"/>
              <a:cs typeface="+mn-ea"/>
              <a:sym typeface="+mn-lt"/>
            </a:endParaRPr>
          </a:p>
          <a:p>
            <a:pPr marL="342900" indent="-342900" fontAlgn="auto">
              <a:spcBef>
                <a:spcPts val="0"/>
              </a:spcBef>
              <a:spcAft>
                <a:spcPts val="0"/>
              </a:spcAft>
              <a:buSzPct val="100000"/>
              <a:buFont typeface="Wingdings" panose="05000000000000000000" pitchFamily="2" charset="2"/>
              <a:buChar char="Ø"/>
              <a:defRPr/>
            </a:pPr>
            <a:r>
              <a:rPr lang="zh-CN" altLang="en-US" spc="300" dirty="0">
                <a:solidFill>
                  <a:srgbClr val="0070C0"/>
                </a:solidFill>
                <a:latin typeface="黑体" panose="02010609060101010101" pitchFamily="49" charset="-122"/>
                <a:ea typeface="黑体" panose="02010609060101010101" pitchFamily="49" charset="-122"/>
                <a:cs typeface="+mn-ea"/>
                <a:sym typeface="+mn-lt"/>
              </a:rPr>
              <a:t>践行宗旨</a:t>
            </a:r>
            <a:r>
              <a:rPr lang="zh-CN" altLang="en-US" spc="300" dirty="0" smtClean="0">
                <a:solidFill>
                  <a:srgbClr val="0070C0"/>
                </a:solidFill>
                <a:latin typeface="黑体" panose="02010609060101010101" pitchFamily="49" charset="-122"/>
                <a:ea typeface="黑体" panose="02010609060101010101" pitchFamily="49" charset="-122"/>
                <a:cs typeface="+mn-ea"/>
                <a:sym typeface="+mn-lt"/>
              </a:rPr>
              <a:t>为民造福</a:t>
            </a:r>
            <a:r>
              <a:rPr lang="zh-CN" altLang="en-US" spc="300" dirty="0" smtClean="0">
                <a:latin typeface="黑体" panose="02010609060101010101" pitchFamily="49" charset="-122"/>
                <a:ea typeface="黑体" panose="02010609060101010101" pitchFamily="49" charset="-122"/>
                <a:cs typeface="+mn-ea"/>
                <a:sym typeface="+mn-lt"/>
              </a:rPr>
              <a:t>。坚持</a:t>
            </a:r>
            <a:r>
              <a:rPr lang="zh-CN" altLang="en-US" spc="300" dirty="0">
                <a:latin typeface="黑体" panose="02010609060101010101" pitchFamily="49" charset="-122"/>
                <a:ea typeface="黑体" panose="02010609060101010101" pitchFamily="49" charset="-122"/>
                <a:cs typeface="+mn-ea"/>
                <a:sym typeface="+mn-lt"/>
              </a:rPr>
              <a:t>人民至上，一切为了人民、</a:t>
            </a:r>
            <a:r>
              <a:rPr lang="zh-CN" altLang="en-US" spc="300" dirty="0" smtClean="0">
                <a:latin typeface="黑体" panose="02010609060101010101" pitchFamily="49" charset="-122"/>
                <a:ea typeface="黑体" panose="02010609060101010101" pitchFamily="49" charset="-122"/>
                <a:cs typeface="+mn-ea"/>
                <a:sym typeface="+mn-lt"/>
              </a:rPr>
              <a:t>一切</a:t>
            </a:r>
            <a:r>
              <a:rPr lang="zh-CN" altLang="en-US" spc="300" dirty="0">
                <a:latin typeface="黑体" panose="02010609060101010101" pitchFamily="49" charset="-122"/>
                <a:ea typeface="黑体" panose="02010609060101010101" pitchFamily="49" charset="-122"/>
                <a:cs typeface="+mn-ea"/>
                <a:sym typeface="+mn-lt"/>
              </a:rPr>
              <a:t>依靠人民，始终同人民同呼吸、共命运、心连心，把为师生</a:t>
            </a:r>
            <a:r>
              <a:rPr lang="zh-CN" altLang="en-US" spc="300" dirty="0" smtClean="0">
                <a:latin typeface="黑体" panose="02010609060101010101" pitchFamily="49" charset="-122"/>
                <a:ea typeface="黑体" panose="02010609060101010101" pitchFamily="49" charset="-122"/>
                <a:cs typeface="+mn-ea"/>
                <a:sym typeface="+mn-lt"/>
              </a:rPr>
              <a:t>办实事</a:t>
            </a:r>
            <a:r>
              <a:rPr lang="zh-CN" altLang="en-US" spc="300" dirty="0">
                <a:latin typeface="黑体" panose="02010609060101010101" pitchFamily="49" charset="-122"/>
                <a:ea typeface="黑体" panose="02010609060101010101" pitchFamily="49" charset="-122"/>
                <a:cs typeface="+mn-ea"/>
                <a:sym typeface="+mn-lt"/>
              </a:rPr>
              <a:t>作为重要内容，以师生满意不满意作为根本评判标准，</a:t>
            </a:r>
            <a:r>
              <a:rPr lang="zh-CN" altLang="en-US" spc="300" dirty="0" smtClean="0">
                <a:latin typeface="黑体" panose="02010609060101010101" pitchFamily="49" charset="-122"/>
                <a:ea typeface="黑体" panose="02010609060101010101" pitchFamily="49" charset="-122"/>
                <a:cs typeface="+mn-ea"/>
                <a:sym typeface="+mn-lt"/>
              </a:rPr>
              <a:t>深化“</a:t>
            </a:r>
            <a:r>
              <a:rPr lang="zh-CN" altLang="en-US" spc="300" dirty="0">
                <a:latin typeface="黑体" panose="02010609060101010101" pitchFamily="49" charset="-122"/>
                <a:ea typeface="黑体" panose="02010609060101010101" pitchFamily="49" charset="-122"/>
                <a:cs typeface="+mn-ea"/>
                <a:sym typeface="+mn-lt"/>
              </a:rPr>
              <a:t>接诉即办”改革，落实“一线规则”，深入基层、心入基层，</a:t>
            </a:r>
            <a:r>
              <a:rPr lang="zh-CN" altLang="en-US" spc="300" dirty="0" smtClean="0">
                <a:latin typeface="黑体" panose="02010609060101010101" pitchFamily="49" charset="-122"/>
                <a:ea typeface="黑体" panose="02010609060101010101" pitchFamily="49" charset="-122"/>
                <a:cs typeface="+mn-ea"/>
                <a:sym typeface="+mn-lt"/>
              </a:rPr>
              <a:t>切切实实</a:t>
            </a:r>
            <a:r>
              <a:rPr lang="zh-CN" altLang="en-US" spc="300" dirty="0">
                <a:latin typeface="黑体" panose="02010609060101010101" pitchFamily="49" charset="-122"/>
                <a:ea typeface="黑体" panose="02010609060101010101" pitchFamily="49" charset="-122"/>
                <a:cs typeface="+mn-ea"/>
                <a:sym typeface="+mn-lt"/>
              </a:rPr>
              <a:t>到基层一线倾听师生所想所急所盼，掌握真实的情况，</a:t>
            </a:r>
            <a:r>
              <a:rPr lang="zh-CN" altLang="en-US" spc="300" dirty="0" smtClean="0">
                <a:latin typeface="黑体" panose="02010609060101010101" pitchFamily="49" charset="-122"/>
                <a:ea typeface="黑体" panose="02010609060101010101" pitchFamily="49" charset="-122"/>
                <a:cs typeface="+mn-ea"/>
                <a:sym typeface="+mn-lt"/>
              </a:rPr>
              <a:t>紧紧</a:t>
            </a:r>
            <a:r>
              <a:rPr lang="zh-CN" altLang="en-US" spc="300" dirty="0">
                <a:latin typeface="黑体" panose="02010609060101010101" pitchFamily="49" charset="-122"/>
                <a:ea typeface="黑体" panose="02010609060101010101" pitchFamily="49" charset="-122"/>
                <a:cs typeface="+mn-ea"/>
                <a:sym typeface="+mn-lt"/>
              </a:rPr>
              <a:t>抓住师生最关心最直接最现实的问题，找到解决问题的思路</a:t>
            </a:r>
            <a:r>
              <a:rPr lang="zh-CN" altLang="en-US" spc="300" dirty="0" smtClean="0">
                <a:latin typeface="黑体" panose="02010609060101010101" pitchFamily="49" charset="-122"/>
                <a:ea typeface="黑体" panose="02010609060101010101" pitchFamily="49" charset="-122"/>
                <a:cs typeface="+mn-ea"/>
                <a:sym typeface="+mn-lt"/>
              </a:rPr>
              <a:t>和办法</a:t>
            </a:r>
            <a:r>
              <a:rPr lang="zh-CN" altLang="en-US" spc="300" dirty="0">
                <a:latin typeface="黑体" panose="02010609060101010101" pitchFamily="49" charset="-122"/>
                <a:ea typeface="黑体" panose="02010609060101010101" pitchFamily="49" charset="-122"/>
                <a:cs typeface="+mn-ea"/>
                <a:sym typeface="+mn-lt"/>
              </a:rPr>
              <a:t>，把惠民生、暖民心、顺民意的工作做到师生心坎上，</a:t>
            </a:r>
            <a:r>
              <a:rPr lang="zh-CN" altLang="en-US" spc="300" dirty="0" smtClean="0">
                <a:latin typeface="黑体" panose="02010609060101010101" pitchFamily="49" charset="-122"/>
                <a:ea typeface="黑体" panose="02010609060101010101" pitchFamily="49" charset="-122"/>
                <a:cs typeface="+mn-ea"/>
                <a:sym typeface="+mn-lt"/>
              </a:rPr>
              <a:t>不断增强</a:t>
            </a:r>
            <a:r>
              <a:rPr lang="zh-CN" altLang="en-US" spc="300" dirty="0">
                <a:latin typeface="黑体" panose="02010609060101010101" pitchFamily="49" charset="-122"/>
                <a:ea typeface="黑体" panose="02010609060101010101" pitchFamily="49" charset="-122"/>
                <a:cs typeface="+mn-ea"/>
                <a:sym typeface="+mn-lt"/>
              </a:rPr>
              <a:t>师生的获得感、幸福感、安全感，努力办好人民满意的</a:t>
            </a:r>
            <a:r>
              <a:rPr lang="zh-CN" altLang="en-US" spc="300" dirty="0" smtClean="0">
                <a:latin typeface="黑体" panose="02010609060101010101" pitchFamily="49" charset="-122"/>
                <a:ea typeface="黑体" panose="02010609060101010101" pitchFamily="49" charset="-122"/>
                <a:cs typeface="+mn-ea"/>
                <a:sym typeface="+mn-lt"/>
              </a:rPr>
              <a:t>教育。</a:t>
            </a:r>
            <a:endParaRPr lang="en-US" altLang="zh-CN" spc="300" dirty="0" smtClean="0">
              <a:latin typeface="黑体" panose="02010609060101010101" pitchFamily="49" charset="-122"/>
              <a:ea typeface="黑体" panose="02010609060101010101" pitchFamily="49" charset="-122"/>
              <a:cs typeface="+mn-ea"/>
              <a:sym typeface="+mn-lt"/>
            </a:endParaRPr>
          </a:p>
          <a:p>
            <a:pPr marL="342900" indent="-342900" fontAlgn="auto">
              <a:spcBef>
                <a:spcPts val="0"/>
              </a:spcBef>
              <a:spcAft>
                <a:spcPts val="0"/>
              </a:spcAft>
              <a:buSzPct val="100000"/>
              <a:buFont typeface="Wingdings" panose="05000000000000000000" pitchFamily="2" charset="2"/>
              <a:buChar char="Ø"/>
              <a:defRPr/>
            </a:pPr>
            <a:r>
              <a:rPr lang="zh-CN" altLang="en-US" spc="300" dirty="0">
                <a:solidFill>
                  <a:srgbClr val="0070C0"/>
                </a:solidFill>
                <a:latin typeface="黑体" panose="02010609060101010101" pitchFamily="49" charset="-122"/>
                <a:ea typeface="黑体" panose="02010609060101010101" pitchFamily="49" charset="-122"/>
                <a:cs typeface="+mn-ea"/>
                <a:sym typeface="+mn-lt"/>
              </a:rPr>
              <a:t>廉洁奉公树立新风</a:t>
            </a:r>
            <a:r>
              <a:rPr lang="zh-CN" altLang="en-US" spc="300" dirty="0" smtClean="0">
                <a:latin typeface="黑体" panose="02010609060101010101" pitchFamily="49" charset="-122"/>
                <a:ea typeface="黑体" panose="02010609060101010101" pitchFamily="49" charset="-122"/>
                <a:cs typeface="+mn-ea"/>
                <a:sym typeface="+mn-lt"/>
              </a:rPr>
              <a:t>。坚持</a:t>
            </a:r>
            <a:r>
              <a:rPr lang="zh-CN" altLang="en-US" spc="300" dirty="0">
                <a:latin typeface="黑体" panose="02010609060101010101" pitchFamily="49" charset="-122"/>
                <a:ea typeface="黑体" panose="02010609060101010101" pitchFamily="49" charset="-122"/>
                <a:cs typeface="+mn-ea"/>
                <a:sym typeface="+mn-lt"/>
              </a:rPr>
              <a:t>以党性立身做事，增强纪律</a:t>
            </a:r>
            <a:r>
              <a:rPr lang="zh-CN" altLang="en-US" spc="300" dirty="0" smtClean="0">
                <a:latin typeface="黑体" panose="02010609060101010101" pitchFamily="49" charset="-122"/>
                <a:ea typeface="黑体" panose="02010609060101010101" pitchFamily="49" charset="-122"/>
                <a:cs typeface="+mn-ea"/>
                <a:sym typeface="+mn-lt"/>
              </a:rPr>
              <a:t>意识</a:t>
            </a:r>
            <a:r>
              <a:rPr lang="zh-CN" altLang="en-US" spc="300" dirty="0">
                <a:latin typeface="黑体" panose="02010609060101010101" pitchFamily="49" charset="-122"/>
                <a:ea typeface="黑体" panose="02010609060101010101" pitchFamily="49" charset="-122"/>
                <a:cs typeface="+mn-ea"/>
                <a:sym typeface="+mn-lt"/>
              </a:rPr>
              <a:t>、规矩意识，践行“三严三实”， 严格落实中央八项规定及其</a:t>
            </a:r>
            <a:r>
              <a:rPr lang="zh-CN" altLang="en-US" spc="300" dirty="0" smtClean="0">
                <a:latin typeface="黑体" panose="02010609060101010101" pitchFamily="49" charset="-122"/>
                <a:ea typeface="黑体" panose="02010609060101010101" pitchFamily="49" charset="-122"/>
                <a:cs typeface="+mn-ea"/>
                <a:sym typeface="+mn-lt"/>
              </a:rPr>
              <a:t>实施</a:t>
            </a:r>
            <a:r>
              <a:rPr lang="zh-CN" altLang="en-US" spc="300" dirty="0">
                <a:latin typeface="黑体" panose="02010609060101010101" pitchFamily="49" charset="-122"/>
                <a:ea typeface="黑体" panose="02010609060101010101" pitchFamily="49" charset="-122"/>
                <a:cs typeface="+mn-ea"/>
                <a:sym typeface="+mn-lt"/>
              </a:rPr>
              <a:t>细则精神，持续纠正“四风”，把纠治形式主义、官僚主义摆</a:t>
            </a:r>
            <a:r>
              <a:rPr lang="zh-CN" altLang="en-US" spc="300" dirty="0" smtClean="0">
                <a:latin typeface="黑体" panose="02010609060101010101" pitchFamily="49" charset="-122"/>
                <a:ea typeface="黑体" panose="02010609060101010101" pitchFamily="49" charset="-122"/>
                <a:cs typeface="+mn-ea"/>
                <a:sym typeface="+mn-lt"/>
              </a:rPr>
              <a:t>在更加</a:t>
            </a:r>
            <a:r>
              <a:rPr lang="zh-CN" altLang="en-US" spc="300" dirty="0">
                <a:latin typeface="黑体" panose="02010609060101010101" pitchFamily="49" charset="-122"/>
                <a:ea typeface="黑体" panose="02010609060101010101" pitchFamily="49" charset="-122"/>
                <a:cs typeface="+mn-ea"/>
                <a:sym typeface="+mn-lt"/>
              </a:rPr>
              <a:t>突出位置，坚决反对特权思想和特权现象，深化以案为鉴</a:t>
            </a:r>
            <a:r>
              <a:rPr lang="zh-CN" altLang="en-US" spc="300" dirty="0" smtClean="0">
                <a:latin typeface="黑体" panose="02010609060101010101" pitchFamily="49" charset="-122"/>
                <a:ea typeface="黑体" panose="02010609060101010101" pitchFamily="49" charset="-122"/>
                <a:cs typeface="+mn-ea"/>
                <a:sym typeface="+mn-lt"/>
              </a:rPr>
              <a:t>、以</a:t>
            </a:r>
            <a:r>
              <a:rPr lang="zh-CN" altLang="en-US" spc="300" dirty="0">
                <a:latin typeface="黑体" panose="02010609060101010101" pitchFamily="49" charset="-122"/>
                <a:ea typeface="黑体" panose="02010609060101010101" pitchFamily="49" charset="-122"/>
                <a:cs typeface="+mn-ea"/>
                <a:sym typeface="+mn-lt"/>
              </a:rPr>
              <a:t>案促改，强化党风廉政建设和师德师风建设， 当好良好政治</a:t>
            </a:r>
            <a:r>
              <a:rPr lang="zh-CN" altLang="en-US" spc="300" dirty="0" smtClean="0">
                <a:latin typeface="黑体" panose="02010609060101010101" pitchFamily="49" charset="-122"/>
                <a:ea typeface="黑体" panose="02010609060101010101" pitchFamily="49" charset="-122"/>
                <a:cs typeface="+mn-ea"/>
                <a:sym typeface="+mn-lt"/>
              </a:rPr>
              <a:t>生态</a:t>
            </a:r>
            <a:r>
              <a:rPr lang="zh-CN" altLang="en-US" spc="300" dirty="0">
                <a:latin typeface="黑体" panose="02010609060101010101" pitchFamily="49" charset="-122"/>
                <a:ea typeface="黑体" panose="02010609060101010101" pitchFamily="49" charset="-122"/>
                <a:cs typeface="+mn-ea"/>
                <a:sym typeface="+mn-lt"/>
              </a:rPr>
              <a:t>和校园风气的引领者、营造者、维护者，树立求真务实、</a:t>
            </a:r>
            <a:r>
              <a:rPr lang="zh-CN" altLang="en-US" spc="300" dirty="0" smtClean="0">
                <a:latin typeface="黑体" panose="02010609060101010101" pitchFamily="49" charset="-122"/>
                <a:ea typeface="黑体" panose="02010609060101010101" pitchFamily="49" charset="-122"/>
                <a:cs typeface="+mn-ea"/>
                <a:sym typeface="+mn-lt"/>
              </a:rPr>
              <a:t>团结奋斗</a:t>
            </a:r>
            <a:r>
              <a:rPr lang="zh-CN" altLang="en-US" spc="300" dirty="0">
                <a:latin typeface="黑体" panose="02010609060101010101" pitchFamily="49" charset="-122"/>
                <a:ea typeface="黑体" panose="02010609060101010101" pitchFamily="49" charset="-122"/>
                <a:cs typeface="+mn-ea"/>
                <a:sym typeface="+mn-lt"/>
              </a:rPr>
              <a:t>的时代新风，共同维护学校良好政治</a:t>
            </a:r>
            <a:r>
              <a:rPr lang="zh-CN" altLang="en-US" spc="300" dirty="0" smtClean="0">
                <a:latin typeface="黑体" panose="02010609060101010101" pitchFamily="49" charset="-122"/>
                <a:ea typeface="黑体" panose="02010609060101010101" pitchFamily="49" charset="-122"/>
                <a:cs typeface="+mn-ea"/>
                <a:sym typeface="+mn-lt"/>
              </a:rPr>
              <a:t>生态。</a:t>
            </a:r>
            <a:endParaRPr lang="zh-CN" altLang="en-US" spc="300" dirty="0">
              <a:latin typeface="黑体" panose="02010609060101010101" pitchFamily="49" charset="-122"/>
              <a:ea typeface="黑体" panose="02010609060101010101" pitchFamily="49" charset="-122"/>
              <a:cs typeface="+mn-ea"/>
              <a:sym typeface="+mn-lt"/>
            </a:endParaRPr>
          </a:p>
        </p:txBody>
      </p:sp>
      <p:sp>
        <p:nvSpPr>
          <p:cNvPr id="26" name="矩形 25">
            <a:extLst>
              <a:ext uri="{FF2B5EF4-FFF2-40B4-BE49-F238E27FC236}">
                <a16:creationId xmlns:a16="http://schemas.microsoft.com/office/drawing/2014/main" id="{812A2ACF-3380-481B-9516-11CBBCD03E46}"/>
              </a:ext>
            </a:extLst>
          </p:cNvPr>
          <p:cNvSpPr/>
          <p:nvPr/>
        </p:nvSpPr>
        <p:spPr bwMode="auto">
          <a:xfrm flipV="1">
            <a:off x="1238838" y="1582836"/>
            <a:ext cx="2545774"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 name="矩形 7"/>
          <p:cNvSpPr/>
          <p:nvPr/>
        </p:nvSpPr>
        <p:spPr>
          <a:xfrm>
            <a:off x="1124910" y="1141686"/>
            <a:ext cx="2659702" cy="461665"/>
          </a:xfrm>
          <a:prstGeom prst="rect">
            <a:avLst/>
          </a:prstGeom>
        </p:spPr>
        <p:txBody>
          <a:bodyPr wrap="none">
            <a:spAutoFit/>
          </a:bodyPr>
          <a:lstStyle/>
          <a:p>
            <a:r>
              <a:rPr lang="zh-CN" altLang="en-US" sz="2400" b="1" dirty="0">
                <a:solidFill>
                  <a:srgbClr val="C00000"/>
                </a:solidFill>
                <a:latin typeface="黑体" panose="02010609060101010101" pitchFamily="49" charset="-122"/>
                <a:ea typeface="黑体" panose="02010609060101010101" pitchFamily="49" charset="-122"/>
              </a:rPr>
              <a:t>紧紧锚定目标任务</a:t>
            </a:r>
            <a:endParaRPr lang="zh-CN" altLang="en-US" sz="2400" b="1" dirty="0">
              <a:solidFill>
                <a:srgbClr val="C00000"/>
              </a:solidFill>
            </a:endParaRPr>
          </a:p>
        </p:txBody>
      </p:sp>
      <p:sp>
        <p:nvSpPr>
          <p:cNvPr id="17" name="Aitds2">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882"/>
            <a:ext cx="2926635" cy="43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准确把握目标要求</a:t>
            </a:r>
          </a:p>
        </p:txBody>
      </p:sp>
    </p:spTree>
    <p:extLst>
      <p:ext uri="{BB962C8B-B14F-4D97-AF65-F5344CB8AC3E}">
        <p14:creationId xmlns:p14="http://schemas.microsoft.com/office/powerpoint/2010/main" val="35465903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939EC793-E594-4859-9D64-4191AFE8A930}"/>
              </a:ext>
            </a:extLst>
          </p:cNvPr>
          <p:cNvSpPr txBox="1"/>
          <p:nvPr/>
        </p:nvSpPr>
        <p:spPr>
          <a:xfrm>
            <a:off x="116073" y="2067572"/>
            <a:ext cx="11901755" cy="4801314"/>
          </a:xfrm>
          <a:prstGeom prst="rect">
            <a:avLst/>
          </a:prstGeom>
          <a:noFill/>
        </p:spPr>
        <p:txBody>
          <a:bodyPr wrap="square">
            <a:spAutoFit/>
          </a:bodyPr>
          <a:lstStyle/>
          <a:p>
            <a:pPr marL="342900" indent="-342900" fontAlgn="auto">
              <a:spcBef>
                <a:spcPts val="0"/>
              </a:spcBef>
              <a:spcAft>
                <a:spcPts val="0"/>
              </a:spcAft>
              <a:buFont typeface="Wingdings" panose="05000000000000000000" pitchFamily="2" charset="2"/>
              <a:buChar char="Ø"/>
              <a:defRPr/>
            </a:pPr>
            <a:r>
              <a:rPr lang="zh-CN" altLang="en-US" spc="300" dirty="0" smtClean="0">
                <a:solidFill>
                  <a:srgbClr val="0070C0"/>
                </a:solidFill>
                <a:latin typeface="黑体" panose="02010609060101010101" pitchFamily="49" charset="-122"/>
                <a:ea typeface="黑体" panose="02010609060101010101" pitchFamily="49" charset="-122"/>
                <a:cs typeface="+mn-ea"/>
                <a:sym typeface="+mn-lt"/>
              </a:rPr>
              <a:t>理论</a:t>
            </a:r>
            <a:r>
              <a:rPr lang="zh-CN" altLang="en-US" spc="300" dirty="0">
                <a:solidFill>
                  <a:srgbClr val="0070C0"/>
                </a:solidFill>
                <a:latin typeface="黑体" panose="02010609060101010101" pitchFamily="49" charset="-122"/>
                <a:ea typeface="黑体" panose="02010609060101010101" pitchFamily="49" charset="-122"/>
                <a:cs typeface="+mn-ea"/>
                <a:sym typeface="+mn-lt"/>
              </a:rPr>
              <a:t>学习方面</a:t>
            </a:r>
            <a:r>
              <a:rPr lang="zh-CN" altLang="en-US" spc="300" dirty="0" smtClean="0">
                <a:latin typeface="黑体" panose="02010609060101010101" pitchFamily="49" charset="-122"/>
                <a:ea typeface="黑体" panose="02010609060101010101" pitchFamily="49" charset="-122"/>
                <a:cs typeface="+mn-ea"/>
                <a:sym typeface="+mn-lt"/>
              </a:rPr>
              <a:t>，主要是</a:t>
            </a:r>
            <a:r>
              <a:rPr lang="zh-CN" altLang="en-US" spc="300" dirty="0">
                <a:latin typeface="黑体" panose="02010609060101010101" pitchFamily="49" charset="-122"/>
                <a:ea typeface="黑体" panose="02010609060101010101" pitchFamily="49" charset="-122"/>
                <a:cs typeface="+mn-ea"/>
                <a:sym typeface="+mn-lt"/>
              </a:rPr>
              <a:t>学风不纯不正，学习不走心不</a:t>
            </a:r>
            <a:r>
              <a:rPr lang="zh-CN" altLang="en-US" spc="300" dirty="0" smtClean="0">
                <a:latin typeface="黑体" panose="02010609060101010101" pitchFamily="49" charset="-122"/>
                <a:ea typeface="黑体" panose="02010609060101010101" pitchFamily="49" charset="-122"/>
                <a:cs typeface="+mn-ea"/>
                <a:sym typeface="+mn-lt"/>
              </a:rPr>
              <a:t>深入</a:t>
            </a:r>
            <a:r>
              <a:rPr lang="zh-CN" altLang="en-US" spc="300" dirty="0">
                <a:latin typeface="黑体" panose="02010609060101010101" pitchFamily="49" charset="-122"/>
                <a:ea typeface="黑体" panose="02010609060101010101" pitchFamily="49" charset="-122"/>
                <a:cs typeface="+mn-ea"/>
                <a:sym typeface="+mn-lt"/>
              </a:rPr>
              <a:t>不系统，用党的创新理论指导实践、解决问题存在差距和不足。</a:t>
            </a:r>
          </a:p>
          <a:p>
            <a:pPr marL="342900" indent="-342900" fontAlgn="auto">
              <a:spcBef>
                <a:spcPts val="0"/>
              </a:spcBef>
              <a:spcAft>
                <a:spcPts val="0"/>
              </a:spcAft>
              <a:buFont typeface="Wingdings" panose="05000000000000000000" pitchFamily="2" charset="2"/>
              <a:buChar char="Ø"/>
              <a:defRPr/>
            </a:pPr>
            <a:r>
              <a:rPr lang="zh-CN" altLang="en-US" spc="300" dirty="0" smtClean="0">
                <a:solidFill>
                  <a:srgbClr val="0070C0"/>
                </a:solidFill>
                <a:latin typeface="黑体" panose="02010609060101010101" pitchFamily="49" charset="-122"/>
                <a:ea typeface="黑体" panose="02010609060101010101" pitchFamily="49" charset="-122"/>
                <a:cs typeface="+mn-ea"/>
                <a:sym typeface="+mn-lt"/>
              </a:rPr>
              <a:t>政治</a:t>
            </a:r>
            <a:r>
              <a:rPr lang="zh-CN" altLang="en-US" spc="300" dirty="0">
                <a:solidFill>
                  <a:srgbClr val="0070C0"/>
                </a:solidFill>
                <a:latin typeface="黑体" panose="02010609060101010101" pitchFamily="49" charset="-122"/>
                <a:ea typeface="黑体" panose="02010609060101010101" pitchFamily="49" charset="-122"/>
                <a:cs typeface="+mn-ea"/>
                <a:sym typeface="+mn-lt"/>
              </a:rPr>
              <a:t>素质方面</a:t>
            </a:r>
            <a:r>
              <a:rPr lang="zh-CN" altLang="en-US" spc="300" dirty="0" smtClean="0">
                <a:latin typeface="黑体" panose="02010609060101010101" pitchFamily="49" charset="-122"/>
                <a:ea typeface="黑体" panose="02010609060101010101" pitchFamily="49" charset="-122"/>
                <a:cs typeface="+mn-ea"/>
                <a:sym typeface="+mn-lt"/>
              </a:rPr>
              <a:t>，主要</a:t>
            </a:r>
            <a:r>
              <a:rPr lang="zh-CN" altLang="en-US" spc="300" dirty="0">
                <a:latin typeface="黑体" panose="02010609060101010101" pitchFamily="49" charset="-122"/>
                <a:ea typeface="黑体" panose="02010609060101010101" pitchFamily="49" charset="-122"/>
                <a:cs typeface="+mn-ea"/>
                <a:sym typeface="+mn-lt"/>
              </a:rPr>
              <a:t>是政治判断力、政治领悟力、</a:t>
            </a:r>
            <a:r>
              <a:rPr lang="zh-CN" altLang="en-US" spc="300" dirty="0" smtClean="0">
                <a:latin typeface="黑体" panose="02010609060101010101" pitchFamily="49" charset="-122"/>
                <a:ea typeface="黑体" panose="02010609060101010101" pitchFamily="49" charset="-122"/>
                <a:cs typeface="+mn-ea"/>
                <a:sym typeface="+mn-lt"/>
              </a:rPr>
              <a:t>政治执行</a:t>
            </a:r>
            <a:r>
              <a:rPr lang="zh-CN" altLang="en-US" spc="300" dirty="0">
                <a:latin typeface="黑体" panose="02010609060101010101" pitchFamily="49" charset="-122"/>
                <a:ea typeface="黑体" panose="02010609060101010101" pitchFamily="49" charset="-122"/>
                <a:cs typeface="+mn-ea"/>
                <a:sym typeface="+mn-lt"/>
              </a:rPr>
              <a:t>力不够强，信仰信念淡化，贯彻落实党中央决策部署和</a:t>
            </a:r>
            <a:r>
              <a:rPr lang="zh-CN" altLang="en-US" spc="300" dirty="0" smtClean="0">
                <a:latin typeface="黑体" panose="02010609060101010101" pitchFamily="49" charset="-122"/>
                <a:ea typeface="黑体" panose="02010609060101010101" pitchFamily="49" charset="-122"/>
                <a:cs typeface="+mn-ea"/>
                <a:sym typeface="+mn-lt"/>
              </a:rPr>
              <a:t>习近平</a:t>
            </a:r>
            <a:r>
              <a:rPr lang="zh-CN" altLang="en-US" spc="300" dirty="0">
                <a:latin typeface="黑体" panose="02010609060101010101" pitchFamily="49" charset="-122"/>
                <a:ea typeface="黑体" panose="02010609060101010101" pitchFamily="49" charset="-122"/>
                <a:cs typeface="+mn-ea"/>
                <a:sym typeface="+mn-lt"/>
              </a:rPr>
              <a:t>总书记重要指示批示精神有令不行、有禁不止，做选择、搞</a:t>
            </a:r>
            <a:r>
              <a:rPr lang="zh-CN" altLang="en-US" spc="300" dirty="0" smtClean="0">
                <a:latin typeface="黑体" panose="02010609060101010101" pitchFamily="49" charset="-122"/>
                <a:ea typeface="黑体" panose="02010609060101010101" pitchFamily="49" charset="-122"/>
                <a:cs typeface="+mn-ea"/>
                <a:sym typeface="+mn-lt"/>
              </a:rPr>
              <a:t>变通</a:t>
            </a:r>
            <a:r>
              <a:rPr lang="zh-CN" altLang="en-US" spc="300" dirty="0">
                <a:latin typeface="黑体" panose="02010609060101010101" pitchFamily="49" charset="-122"/>
                <a:ea typeface="黑体" panose="02010609060101010101" pitchFamily="49" charset="-122"/>
                <a:cs typeface="+mn-ea"/>
                <a:sym typeface="+mn-lt"/>
              </a:rPr>
              <a:t>、打折扣、不到位。</a:t>
            </a:r>
          </a:p>
          <a:p>
            <a:pPr marL="342900" indent="-342900" fontAlgn="auto">
              <a:spcBef>
                <a:spcPts val="0"/>
              </a:spcBef>
              <a:spcAft>
                <a:spcPts val="0"/>
              </a:spcAft>
              <a:buFont typeface="Wingdings" panose="05000000000000000000" pitchFamily="2" charset="2"/>
              <a:buChar char="Ø"/>
              <a:defRPr/>
            </a:pPr>
            <a:r>
              <a:rPr lang="zh-CN" altLang="en-US" spc="300" dirty="0" smtClean="0">
                <a:solidFill>
                  <a:srgbClr val="0070C0"/>
                </a:solidFill>
                <a:latin typeface="黑体" panose="02010609060101010101" pitchFamily="49" charset="-122"/>
                <a:ea typeface="黑体" panose="02010609060101010101" pitchFamily="49" charset="-122"/>
                <a:cs typeface="+mn-ea"/>
                <a:sym typeface="+mn-lt"/>
              </a:rPr>
              <a:t>能力</a:t>
            </a:r>
            <a:r>
              <a:rPr lang="zh-CN" altLang="en-US" spc="300" dirty="0">
                <a:solidFill>
                  <a:srgbClr val="0070C0"/>
                </a:solidFill>
                <a:latin typeface="黑体" panose="02010609060101010101" pitchFamily="49" charset="-122"/>
                <a:ea typeface="黑体" panose="02010609060101010101" pitchFamily="49" charset="-122"/>
                <a:cs typeface="+mn-ea"/>
                <a:sym typeface="+mn-lt"/>
              </a:rPr>
              <a:t>本领方面</a:t>
            </a:r>
            <a:r>
              <a:rPr lang="zh-CN" altLang="en-US" spc="300" dirty="0" smtClean="0">
                <a:latin typeface="黑体" panose="02010609060101010101" pitchFamily="49" charset="-122"/>
                <a:ea typeface="黑体" panose="02010609060101010101" pitchFamily="49" charset="-122"/>
                <a:cs typeface="+mn-ea"/>
                <a:sym typeface="+mn-lt"/>
              </a:rPr>
              <a:t>，主要</a:t>
            </a:r>
            <a:r>
              <a:rPr lang="zh-CN" altLang="en-US" spc="300" dirty="0">
                <a:latin typeface="黑体" panose="02010609060101010101" pitchFamily="49" charset="-122"/>
                <a:ea typeface="黑体" panose="02010609060101010101" pitchFamily="49" charset="-122"/>
                <a:cs typeface="+mn-ea"/>
                <a:sym typeface="+mn-lt"/>
              </a:rPr>
              <a:t>是新发展理念树得不牢，推动</a:t>
            </a:r>
            <a:r>
              <a:rPr lang="zh-CN" altLang="en-US" spc="300" dirty="0" smtClean="0">
                <a:latin typeface="黑体" panose="02010609060101010101" pitchFamily="49" charset="-122"/>
                <a:ea typeface="黑体" panose="02010609060101010101" pitchFamily="49" charset="-122"/>
                <a:cs typeface="+mn-ea"/>
                <a:sym typeface="+mn-lt"/>
              </a:rPr>
              <a:t>高质量</a:t>
            </a:r>
            <a:r>
              <a:rPr lang="zh-CN" altLang="en-US" spc="300" dirty="0">
                <a:latin typeface="黑体" panose="02010609060101010101" pitchFamily="49" charset="-122"/>
                <a:ea typeface="黑体" panose="02010609060101010101" pitchFamily="49" charset="-122"/>
                <a:cs typeface="+mn-ea"/>
                <a:sym typeface="+mn-lt"/>
              </a:rPr>
              <a:t>发展、做好群众工作、应对风险挑战的本领不够强，缺乏</a:t>
            </a:r>
            <a:r>
              <a:rPr lang="zh-CN" altLang="en-US" spc="300" dirty="0" smtClean="0">
                <a:latin typeface="黑体" panose="02010609060101010101" pitchFamily="49" charset="-122"/>
                <a:ea typeface="黑体" panose="02010609060101010101" pitchFamily="49" charset="-122"/>
                <a:cs typeface="+mn-ea"/>
                <a:sym typeface="+mn-lt"/>
              </a:rPr>
              <a:t>及时发现</a:t>
            </a:r>
            <a:r>
              <a:rPr lang="zh-CN" altLang="en-US" spc="300" dirty="0">
                <a:latin typeface="黑体" panose="02010609060101010101" pitchFamily="49" charset="-122"/>
                <a:ea typeface="黑体" panose="02010609060101010101" pitchFamily="49" charset="-122"/>
                <a:cs typeface="+mn-ea"/>
                <a:sym typeface="+mn-lt"/>
              </a:rPr>
              <a:t>和解决自身存在问题的意识和能力。</a:t>
            </a:r>
          </a:p>
          <a:p>
            <a:pPr marL="342900" indent="-342900" fontAlgn="auto">
              <a:spcBef>
                <a:spcPts val="0"/>
              </a:spcBef>
              <a:spcAft>
                <a:spcPts val="0"/>
              </a:spcAft>
              <a:buFont typeface="Wingdings" panose="05000000000000000000" pitchFamily="2" charset="2"/>
              <a:buChar char="Ø"/>
              <a:defRPr/>
            </a:pPr>
            <a:r>
              <a:rPr lang="zh-CN" altLang="en-US" spc="300" dirty="0" smtClean="0">
                <a:solidFill>
                  <a:srgbClr val="0070C0"/>
                </a:solidFill>
                <a:latin typeface="黑体" panose="02010609060101010101" pitchFamily="49" charset="-122"/>
                <a:ea typeface="黑体" panose="02010609060101010101" pitchFamily="49" charset="-122"/>
                <a:cs typeface="+mn-ea"/>
                <a:sym typeface="+mn-lt"/>
              </a:rPr>
              <a:t>担当</a:t>
            </a:r>
            <a:r>
              <a:rPr lang="zh-CN" altLang="en-US" spc="300" dirty="0">
                <a:solidFill>
                  <a:srgbClr val="0070C0"/>
                </a:solidFill>
                <a:latin typeface="黑体" panose="02010609060101010101" pitchFamily="49" charset="-122"/>
                <a:ea typeface="黑体" panose="02010609060101010101" pitchFamily="49" charset="-122"/>
                <a:cs typeface="+mn-ea"/>
                <a:sym typeface="+mn-lt"/>
              </a:rPr>
              <a:t>作为方面</a:t>
            </a:r>
            <a:r>
              <a:rPr lang="zh-CN" altLang="en-US" spc="300" dirty="0">
                <a:latin typeface="黑体" panose="02010609060101010101" pitchFamily="49" charset="-122"/>
                <a:ea typeface="黑体" panose="02010609060101010101" pitchFamily="49" charset="-122"/>
                <a:cs typeface="+mn-ea"/>
                <a:sym typeface="+mn-lt"/>
              </a:rPr>
              <a:t>， 主要是干事创业精气神不足，缺乏担</a:t>
            </a:r>
            <a:r>
              <a:rPr lang="zh-CN" altLang="en-US" spc="300" dirty="0" smtClean="0">
                <a:latin typeface="黑体" panose="02010609060101010101" pitchFamily="49" charset="-122"/>
                <a:ea typeface="黑体" panose="02010609060101010101" pitchFamily="49" charset="-122"/>
                <a:cs typeface="+mn-ea"/>
                <a:sym typeface="+mn-lt"/>
              </a:rPr>
              <a:t>责意识</a:t>
            </a:r>
            <a:r>
              <a:rPr lang="zh-CN" altLang="en-US" spc="300" dirty="0">
                <a:latin typeface="黑体" panose="02010609060101010101" pitchFamily="49" charset="-122"/>
                <a:ea typeface="黑体" panose="02010609060101010101" pitchFamily="49" charset="-122"/>
                <a:cs typeface="+mn-ea"/>
                <a:sym typeface="+mn-lt"/>
              </a:rPr>
              <a:t>， 缺乏斗争精神，遇事明哲保身，“躺平”不作为，不敢</a:t>
            </a:r>
            <a:r>
              <a:rPr lang="zh-CN" altLang="en-US" spc="300" dirty="0" smtClean="0">
                <a:latin typeface="黑体" panose="02010609060101010101" pitchFamily="49" charset="-122"/>
                <a:ea typeface="黑体" panose="02010609060101010101" pitchFamily="49" charset="-122"/>
                <a:cs typeface="+mn-ea"/>
                <a:sym typeface="+mn-lt"/>
              </a:rPr>
              <a:t>动真碰硬</a:t>
            </a:r>
            <a:r>
              <a:rPr lang="zh-CN" altLang="en-US" spc="300" dirty="0">
                <a:latin typeface="黑体" panose="02010609060101010101" pitchFamily="49" charset="-122"/>
                <a:ea typeface="黑体" panose="02010609060101010101" pitchFamily="49" charset="-122"/>
                <a:cs typeface="+mn-ea"/>
                <a:sym typeface="+mn-lt"/>
              </a:rPr>
              <a:t>，不敢攻坚克难，存在思维惯性和路径依赖，瞻前顾后、</a:t>
            </a:r>
            <a:r>
              <a:rPr lang="zh-CN" altLang="en-US" spc="300" dirty="0" smtClean="0">
                <a:latin typeface="黑体" panose="02010609060101010101" pitchFamily="49" charset="-122"/>
                <a:ea typeface="黑体" panose="02010609060101010101" pitchFamily="49" charset="-122"/>
                <a:cs typeface="+mn-ea"/>
                <a:sym typeface="+mn-lt"/>
              </a:rPr>
              <a:t>畏首畏尾</a:t>
            </a:r>
            <a:r>
              <a:rPr lang="zh-CN" altLang="en-US" spc="300" dirty="0">
                <a:latin typeface="黑体" panose="02010609060101010101" pitchFamily="49" charset="-122"/>
                <a:ea typeface="黑体" panose="02010609060101010101" pitchFamily="49" charset="-122"/>
                <a:cs typeface="+mn-ea"/>
                <a:sym typeface="+mn-lt"/>
              </a:rPr>
              <a:t>，上推下卸、推拖躲绕，奉行利己主义。</a:t>
            </a:r>
          </a:p>
          <a:p>
            <a:pPr marL="342900" indent="-342900" fontAlgn="auto">
              <a:spcBef>
                <a:spcPts val="0"/>
              </a:spcBef>
              <a:spcAft>
                <a:spcPts val="0"/>
              </a:spcAft>
              <a:buFont typeface="Wingdings" panose="05000000000000000000" pitchFamily="2" charset="2"/>
              <a:buChar char="Ø"/>
              <a:defRPr/>
            </a:pPr>
            <a:r>
              <a:rPr lang="zh-CN" altLang="en-US" spc="300" dirty="0" smtClean="0">
                <a:solidFill>
                  <a:srgbClr val="0070C0"/>
                </a:solidFill>
                <a:latin typeface="黑体" panose="02010609060101010101" pitchFamily="49" charset="-122"/>
                <a:ea typeface="黑体" panose="02010609060101010101" pitchFamily="49" charset="-122"/>
                <a:cs typeface="+mn-ea"/>
                <a:sym typeface="+mn-lt"/>
              </a:rPr>
              <a:t>工作</a:t>
            </a:r>
            <a:r>
              <a:rPr lang="zh-CN" altLang="en-US" spc="300" dirty="0">
                <a:solidFill>
                  <a:srgbClr val="0070C0"/>
                </a:solidFill>
                <a:latin typeface="黑体" panose="02010609060101010101" pitchFamily="49" charset="-122"/>
                <a:ea typeface="黑体" panose="02010609060101010101" pitchFamily="49" charset="-122"/>
                <a:cs typeface="+mn-ea"/>
                <a:sym typeface="+mn-lt"/>
              </a:rPr>
              <a:t>作风方面</a:t>
            </a:r>
            <a:r>
              <a:rPr lang="zh-CN" altLang="en-US" spc="300" dirty="0" smtClean="0">
                <a:latin typeface="黑体" panose="02010609060101010101" pitchFamily="49" charset="-122"/>
                <a:ea typeface="黑体" panose="02010609060101010101" pitchFamily="49" charset="-122"/>
                <a:cs typeface="+mn-ea"/>
                <a:sym typeface="+mn-lt"/>
              </a:rPr>
              <a:t>，主要</a:t>
            </a:r>
            <a:r>
              <a:rPr lang="zh-CN" altLang="en-US" spc="300" dirty="0">
                <a:latin typeface="黑体" panose="02010609060101010101" pitchFamily="49" charset="-122"/>
                <a:ea typeface="黑体" panose="02010609060101010101" pitchFamily="49" charset="-122"/>
                <a:cs typeface="+mn-ea"/>
                <a:sym typeface="+mn-lt"/>
              </a:rPr>
              <a:t>是宗旨意识和群众感情淡漠，</a:t>
            </a:r>
            <a:r>
              <a:rPr lang="zh-CN" altLang="en-US" spc="300" dirty="0" smtClean="0">
                <a:latin typeface="黑体" panose="02010609060101010101" pitchFamily="49" charset="-122"/>
                <a:ea typeface="黑体" panose="02010609060101010101" pitchFamily="49" charset="-122"/>
                <a:cs typeface="+mn-ea"/>
                <a:sym typeface="+mn-lt"/>
              </a:rPr>
              <a:t>脱离群众</a:t>
            </a:r>
            <a:r>
              <a:rPr lang="zh-CN" altLang="en-US" spc="300" dirty="0">
                <a:latin typeface="黑体" panose="02010609060101010101" pitchFamily="49" charset="-122"/>
                <a:ea typeface="黑体" panose="02010609060101010101" pitchFamily="49" charset="-122"/>
                <a:cs typeface="+mn-ea"/>
                <a:sym typeface="+mn-lt"/>
              </a:rPr>
              <a:t>、脱离实际，调查研究不经常、不深入，对迅速变化的</a:t>
            </a:r>
            <a:r>
              <a:rPr lang="zh-CN" altLang="en-US" spc="300" dirty="0" smtClean="0">
                <a:latin typeface="黑体" panose="02010609060101010101" pitchFamily="49" charset="-122"/>
                <a:ea typeface="黑体" panose="02010609060101010101" pitchFamily="49" charset="-122"/>
                <a:cs typeface="+mn-ea"/>
                <a:sym typeface="+mn-lt"/>
              </a:rPr>
              <a:t>客观实际</a:t>
            </a:r>
            <a:r>
              <a:rPr lang="zh-CN" altLang="en-US" spc="300" dirty="0">
                <a:latin typeface="黑体" panose="02010609060101010101" pitchFamily="49" charset="-122"/>
                <a:ea typeface="黑体" panose="02010609060101010101" pitchFamily="49" charset="-122"/>
                <a:cs typeface="+mn-ea"/>
                <a:sym typeface="+mn-lt"/>
              </a:rPr>
              <a:t>和群众冷暖了解不深、感知不真，落实党中央决策部署</a:t>
            </a:r>
            <a:r>
              <a:rPr lang="zh-CN" altLang="en-US" spc="300" dirty="0" smtClean="0">
                <a:latin typeface="黑体" panose="02010609060101010101" pitchFamily="49" charset="-122"/>
                <a:ea typeface="黑体" panose="02010609060101010101" pitchFamily="49" charset="-122"/>
                <a:cs typeface="+mn-ea"/>
                <a:sym typeface="+mn-lt"/>
              </a:rPr>
              <a:t>简单化</a:t>
            </a:r>
            <a:r>
              <a:rPr lang="zh-CN" altLang="en-US" spc="300" dirty="0">
                <a:latin typeface="黑体" panose="02010609060101010101" pitchFamily="49" charset="-122"/>
                <a:ea typeface="黑体" panose="02010609060101010101" pitchFamily="49" charset="-122"/>
                <a:cs typeface="+mn-ea"/>
                <a:sym typeface="+mn-lt"/>
              </a:rPr>
              <a:t>、“一刀切”，照抄照搬、上下一般粗，报喜不报忧，弄虚作假</a:t>
            </a:r>
            <a:r>
              <a:rPr lang="zh-CN" altLang="en-US" spc="300" dirty="0" smtClean="0">
                <a:latin typeface="黑体" panose="02010609060101010101" pitchFamily="49" charset="-122"/>
                <a:ea typeface="黑体" panose="02010609060101010101" pitchFamily="49" charset="-122"/>
                <a:cs typeface="+mn-ea"/>
                <a:sym typeface="+mn-lt"/>
              </a:rPr>
              <a:t>、搞</a:t>
            </a:r>
            <a:r>
              <a:rPr lang="zh-CN" altLang="en-US" spc="300" dirty="0">
                <a:latin typeface="黑体" panose="02010609060101010101" pitchFamily="49" charset="-122"/>
                <a:ea typeface="黑体" panose="02010609060101010101" pitchFamily="49" charset="-122"/>
                <a:cs typeface="+mn-ea"/>
                <a:sym typeface="+mn-lt"/>
              </a:rPr>
              <a:t>花架子，搞形式主义、官僚主义，存在特权思想和特权行为。</a:t>
            </a:r>
          </a:p>
          <a:p>
            <a:pPr marL="342900" indent="-342900" fontAlgn="auto">
              <a:spcBef>
                <a:spcPts val="0"/>
              </a:spcBef>
              <a:spcAft>
                <a:spcPts val="0"/>
              </a:spcAft>
              <a:buFont typeface="Wingdings" panose="05000000000000000000" pitchFamily="2" charset="2"/>
              <a:buChar char="Ø"/>
              <a:defRPr/>
            </a:pPr>
            <a:r>
              <a:rPr lang="zh-CN" altLang="en-US" spc="300" dirty="0" smtClean="0">
                <a:solidFill>
                  <a:srgbClr val="0070C0"/>
                </a:solidFill>
                <a:latin typeface="黑体" panose="02010609060101010101" pitchFamily="49" charset="-122"/>
                <a:ea typeface="黑体" panose="02010609060101010101" pitchFamily="49" charset="-122"/>
                <a:cs typeface="+mn-ea"/>
                <a:sym typeface="+mn-lt"/>
              </a:rPr>
              <a:t>廉洁</a:t>
            </a:r>
            <a:r>
              <a:rPr lang="zh-CN" altLang="en-US" spc="300" dirty="0">
                <a:solidFill>
                  <a:srgbClr val="0070C0"/>
                </a:solidFill>
                <a:latin typeface="黑体" panose="02010609060101010101" pitchFamily="49" charset="-122"/>
                <a:ea typeface="黑体" panose="02010609060101010101" pitchFamily="49" charset="-122"/>
                <a:cs typeface="+mn-ea"/>
                <a:sym typeface="+mn-lt"/>
              </a:rPr>
              <a:t>自律方面</a:t>
            </a:r>
            <a:r>
              <a:rPr lang="zh-CN" altLang="en-US" spc="300" dirty="0" smtClean="0">
                <a:latin typeface="黑体" panose="02010609060101010101" pitchFamily="49" charset="-122"/>
                <a:ea typeface="黑体" panose="02010609060101010101" pitchFamily="49" charset="-122"/>
                <a:cs typeface="+mn-ea"/>
                <a:sym typeface="+mn-lt"/>
              </a:rPr>
              <a:t>，主要</a:t>
            </a:r>
            <a:r>
              <a:rPr lang="zh-CN" altLang="en-US" spc="300" dirty="0">
                <a:latin typeface="黑体" panose="02010609060101010101" pitchFamily="49" charset="-122"/>
                <a:ea typeface="黑体" panose="02010609060101010101" pitchFamily="49" charset="-122"/>
                <a:cs typeface="+mn-ea"/>
                <a:sym typeface="+mn-lt"/>
              </a:rPr>
              <a:t>是纪法意识淡薄，对党规党纪不上心、不了解、不掌握，运用法治思维和法治方式开展工作的</a:t>
            </a:r>
            <a:r>
              <a:rPr lang="zh-CN" altLang="en-US" spc="300" dirty="0" smtClean="0">
                <a:latin typeface="黑体" panose="02010609060101010101" pitchFamily="49" charset="-122"/>
                <a:ea typeface="黑体" panose="02010609060101010101" pitchFamily="49" charset="-122"/>
                <a:cs typeface="+mn-ea"/>
                <a:sym typeface="+mn-lt"/>
              </a:rPr>
              <a:t>意识不</a:t>
            </a:r>
            <a:r>
              <a:rPr lang="zh-CN" altLang="en-US" spc="300" dirty="0">
                <a:latin typeface="黑体" panose="02010609060101010101" pitchFamily="49" charset="-122"/>
                <a:ea typeface="黑体" panose="02010609060101010101" pitchFamily="49" charset="-122"/>
                <a:cs typeface="+mn-ea"/>
                <a:sym typeface="+mn-lt"/>
              </a:rPr>
              <a:t>强，顶风违纪现象仍有发生，利用权力和影响力谋私贪腐，</a:t>
            </a:r>
            <a:r>
              <a:rPr lang="zh-CN" altLang="en-US" spc="300" dirty="0" smtClean="0">
                <a:latin typeface="黑体" panose="02010609060101010101" pitchFamily="49" charset="-122"/>
                <a:ea typeface="黑体" panose="02010609060101010101" pitchFamily="49" charset="-122"/>
                <a:cs typeface="+mn-ea"/>
                <a:sym typeface="+mn-lt"/>
              </a:rPr>
              <a:t>存在</a:t>
            </a:r>
            <a:r>
              <a:rPr lang="zh-CN" altLang="en-US" spc="300" dirty="0">
                <a:latin typeface="黑体" panose="02010609060101010101" pitchFamily="49" charset="-122"/>
                <a:ea typeface="黑体" panose="02010609060101010101" pitchFamily="49" charset="-122"/>
                <a:cs typeface="+mn-ea"/>
                <a:sym typeface="+mn-lt"/>
              </a:rPr>
              <a:t>损害师生群众利益的腐败问题等。</a:t>
            </a:r>
          </a:p>
        </p:txBody>
      </p:sp>
      <p:sp>
        <p:nvSpPr>
          <p:cNvPr id="4" name="矩形 3"/>
          <p:cNvSpPr/>
          <p:nvPr/>
        </p:nvSpPr>
        <p:spPr>
          <a:xfrm>
            <a:off x="1238838" y="1680025"/>
            <a:ext cx="9286519" cy="398432"/>
          </a:xfrm>
          <a:prstGeom prst="rect">
            <a:avLst/>
          </a:prstGeom>
          <a:ln w="28575">
            <a:solidFill>
              <a:srgbClr val="C00000"/>
            </a:solidFill>
            <a:prstDash val="dash"/>
          </a:ln>
        </p:spPr>
        <p:txBody>
          <a:bodyPr wrap="square">
            <a:spAutoFit/>
          </a:bodyPr>
          <a:lstStyle/>
          <a:p>
            <a:r>
              <a:rPr lang="zh-CN" altLang="en-US" sz="2000" dirty="0">
                <a:solidFill>
                  <a:schemeClr val="accent4"/>
                </a:solidFill>
                <a:latin typeface="黑体" panose="02010609060101010101" pitchFamily="49" charset="-122"/>
                <a:ea typeface="黑体" panose="02010609060101010101" pitchFamily="49" charset="-122"/>
              </a:rPr>
              <a:t>开展主题教育，坚持目标导向和问题导向相统一，着力</a:t>
            </a:r>
            <a:r>
              <a:rPr lang="zh-CN" altLang="en-US" sz="2000" dirty="0" smtClean="0">
                <a:solidFill>
                  <a:schemeClr val="accent4"/>
                </a:solidFill>
                <a:latin typeface="黑体" panose="02010609060101010101" pitchFamily="49" charset="-122"/>
                <a:ea typeface="黑体" panose="02010609060101010101" pitchFamily="49" charset="-122"/>
              </a:rPr>
              <a:t>查找和</a:t>
            </a:r>
            <a:r>
              <a:rPr lang="zh-CN" altLang="en-US" sz="2000" dirty="0">
                <a:solidFill>
                  <a:schemeClr val="accent4"/>
                </a:solidFill>
                <a:latin typeface="黑体" panose="02010609060101010101" pitchFamily="49" charset="-122"/>
                <a:ea typeface="黑体" panose="02010609060101010101" pitchFamily="49" charset="-122"/>
              </a:rPr>
              <a:t>解决 </a:t>
            </a:r>
            <a:r>
              <a:rPr lang="en-US" altLang="zh-CN" sz="2000" dirty="0">
                <a:solidFill>
                  <a:schemeClr val="accent4"/>
                </a:solidFill>
                <a:latin typeface="黑体" panose="02010609060101010101" pitchFamily="49" charset="-122"/>
                <a:ea typeface="黑体" panose="02010609060101010101" pitchFamily="49" charset="-122"/>
              </a:rPr>
              <a:t>6 </a:t>
            </a:r>
            <a:r>
              <a:rPr lang="zh-CN" altLang="en-US" sz="2000" dirty="0">
                <a:solidFill>
                  <a:schemeClr val="accent4"/>
                </a:solidFill>
                <a:latin typeface="黑体" panose="02010609060101010101" pitchFamily="49" charset="-122"/>
                <a:ea typeface="黑体" panose="02010609060101010101" pitchFamily="49" charset="-122"/>
              </a:rPr>
              <a:t>个</a:t>
            </a:r>
            <a:r>
              <a:rPr lang="zh-CN" altLang="en-US" sz="2000" dirty="0" smtClean="0">
                <a:solidFill>
                  <a:schemeClr val="accent4"/>
                </a:solidFill>
                <a:latin typeface="黑体" panose="02010609060101010101" pitchFamily="49" charset="-122"/>
                <a:ea typeface="黑体" panose="02010609060101010101" pitchFamily="49" charset="-122"/>
              </a:rPr>
              <a:t>方面问题</a:t>
            </a:r>
            <a:r>
              <a:rPr lang="zh-CN" altLang="en-US" sz="2000" dirty="0">
                <a:solidFill>
                  <a:schemeClr val="accent4"/>
                </a:solidFill>
                <a:latin typeface="黑体" panose="02010609060101010101" pitchFamily="49" charset="-122"/>
                <a:ea typeface="黑体" panose="02010609060101010101" pitchFamily="49" charset="-122"/>
              </a:rPr>
              <a:t>。</a:t>
            </a:r>
            <a:endParaRPr lang="zh-CN" altLang="en-US" dirty="0">
              <a:solidFill>
                <a:schemeClr val="accent4"/>
              </a:solidFill>
              <a:latin typeface="黑体" panose="02010609060101010101" pitchFamily="49" charset="-122"/>
              <a:ea typeface="黑体" panose="02010609060101010101" pitchFamily="49" charset="-122"/>
            </a:endParaRPr>
          </a:p>
        </p:txBody>
      </p:sp>
      <p:sp>
        <p:nvSpPr>
          <p:cNvPr id="17" name="Aitds2">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882"/>
            <a:ext cx="2926635" cy="43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准确把握目标要求</a:t>
            </a:r>
          </a:p>
        </p:txBody>
      </p:sp>
      <p:grpSp>
        <p:nvGrpSpPr>
          <p:cNvPr id="15" name="组合 14">
            <a:extLst>
              <a:ext uri="{FF2B5EF4-FFF2-40B4-BE49-F238E27FC236}">
                <a16:creationId xmlns:a16="http://schemas.microsoft.com/office/drawing/2014/main" id="{E0F5E1DD-11D4-451C-B9F1-E79D9FB72760}"/>
              </a:ext>
            </a:extLst>
          </p:cNvPr>
          <p:cNvGrpSpPr/>
          <p:nvPr/>
        </p:nvGrpSpPr>
        <p:grpSpPr>
          <a:xfrm>
            <a:off x="496236" y="1027035"/>
            <a:ext cx="617167" cy="601521"/>
            <a:chOff x="481593" y="1889760"/>
            <a:chExt cx="966207" cy="934534"/>
          </a:xfrm>
        </p:grpSpPr>
        <p:sp>
          <p:nvSpPr>
            <p:cNvPr id="18" name="矩形 17">
              <a:extLst>
                <a:ext uri="{FF2B5EF4-FFF2-40B4-BE49-F238E27FC236}">
                  <a16:creationId xmlns:a16="http://schemas.microsoft.com/office/drawing/2014/main" id="{B0634D82-37E4-462A-A5C2-D91DA162C8B3}"/>
                </a:ext>
              </a:extLst>
            </p:cNvPr>
            <p:cNvSpPr/>
            <p:nvPr/>
          </p:nvSpPr>
          <p:spPr>
            <a:xfrm>
              <a:off x="481593" y="1889760"/>
              <a:ext cx="966207" cy="93453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pic>
          <p:nvPicPr>
            <p:cNvPr id="19" name="图片 18">
              <a:extLst>
                <a:ext uri="{FF2B5EF4-FFF2-40B4-BE49-F238E27FC236}">
                  <a16:creationId xmlns:a16="http://schemas.microsoft.com/office/drawing/2014/main" id="{44E4CB77-DB5F-4B45-AAFA-9E64BB3C0710}"/>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05061" y="2038553"/>
              <a:ext cx="719269" cy="636947"/>
            </a:xfrm>
            <a:prstGeom prst="rect">
              <a:avLst/>
            </a:prstGeom>
          </p:spPr>
        </p:pic>
      </p:grpSp>
      <p:sp>
        <p:nvSpPr>
          <p:cNvPr id="20" name="矩形 19">
            <a:extLst>
              <a:ext uri="{FF2B5EF4-FFF2-40B4-BE49-F238E27FC236}">
                <a16:creationId xmlns:a16="http://schemas.microsoft.com/office/drawing/2014/main" id="{812A2ACF-3380-481B-9516-11CBBCD03E46}"/>
              </a:ext>
            </a:extLst>
          </p:cNvPr>
          <p:cNvSpPr/>
          <p:nvPr/>
        </p:nvSpPr>
        <p:spPr bwMode="auto">
          <a:xfrm flipV="1">
            <a:off x="1238838" y="1582836"/>
            <a:ext cx="2545774"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1" name="矩形 20"/>
          <p:cNvSpPr/>
          <p:nvPr/>
        </p:nvSpPr>
        <p:spPr>
          <a:xfrm>
            <a:off x="1124910" y="1141686"/>
            <a:ext cx="2659702" cy="461665"/>
          </a:xfrm>
          <a:prstGeom prst="rect">
            <a:avLst/>
          </a:prstGeom>
        </p:spPr>
        <p:txBody>
          <a:bodyPr wrap="none">
            <a:spAutoFit/>
          </a:bodyPr>
          <a:lstStyle/>
          <a:p>
            <a:r>
              <a:rPr lang="zh-CN" altLang="en-US" sz="2400" b="1" dirty="0">
                <a:solidFill>
                  <a:srgbClr val="C00000"/>
                </a:solidFill>
                <a:latin typeface="黑体" panose="02010609060101010101" pitchFamily="49" charset="-122"/>
                <a:ea typeface="黑体" panose="02010609060101010101" pitchFamily="49" charset="-122"/>
              </a:rPr>
              <a:t>着力解决突出问题</a:t>
            </a:r>
            <a:endParaRPr lang="zh-CN" altLang="en-US" sz="2400" b="1" dirty="0">
              <a:solidFill>
                <a:srgbClr val="C00000"/>
              </a:solidFill>
            </a:endParaRPr>
          </a:p>
        </p:txBody>
      </p:sp>
    </p:spTree>
    <p:extLst>
      <p:ext uri="{BB962C8B-B14F-4D97-AF65-F5344CB8AC3E}">
        <p14:creationId xmlns:p14="http://schemas.microsoft.com/office/powerpoint/2010/main" val="133804731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itds2">
            <a:extLst>
              <a:ext uri="{FF2B5EF4-FFF2-40B4-BE49-F238E27FC236}">
                <a16:creationId xmlns:a16="http://schemas.microsoft.com/office/drawing/2014/main" id="{2CBE75EF-FAFA-4BCE-8A4D-0F9A01AA43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723425"/>
            <a:ext cx="12192000" cy="160445"/>
          </a:xfrm>
          <a:prstGeom prst="rect">
            <a:avLst/>
          </a:prstGeom>
        </p:spPr>
      </p:pic>
      <p:sp>
        <p:nvSpPr>
          <p:cNvPr id="35" name="Aitds9">
            <a:extLst>
              <a:ext uri="{FF2B5EF4-FFF2-40B4-BE49-F238E27FC236}">
                <a16:creationId xmlns:a16="http://schemas.microsoft.com/office/drawing/2014/main" id="{F0FBCEA6-705F-41C6-9896-6C975A5D29E1}"/>
              </a:ext>
            </a:extLst>
          </p:cNvPr>
          <p:cNvSpPr/>
          <p:nvPr/>
        </p:nvSpPr>
        <p:spPr>
          <a:xfrm>
            <a:off x="6142743" y="1430415"/>
            <a:ext cx="5532061" cy="4247317"/>
          </a:xfrm>
          <a:prstGeom prst="rect">
            <a:avLst/>
          </a:prstGeom>
        </p:spPr>
        <p:txBody>
          <a:bodyPr wrap="square">
            <a:spAutoFit/>
          </a:bodyPr>
          <a:lstStyle/>
          <a:p>
            <a:pPr lvl="0">
              <a:lnSpc>
                <a:spcPct val="150000"/>
              </a:lnSpc>
              <a:defRPr/>
            </a:pPr>
            <a:r>
              <a:rPr lang="zh-CN" altLang="en-US" b="1" dirty="0">
                <a:latin typeface="+mn-ea"/>
                <a:cs typeface="+mn-ea"/>
                <a:sym typeface="+mn-lt"/>
              </a:rPr>
              <a:t>学习贯彻习近平新时代中国特色社会主义思想主题教育工作会议</a:t>
            </a:r>
            <a:r>
              <a:rPr lang="en-US" altLang="zh-CN" b="1" dirty="0">
                <a:latin typeface="+mn-ea"/>
                <a:cs typeface="+mn-ea"/>
                <a:sym typeface="+mn-lt"/>
              </a:rPr>
              <a:t>3</a:t>
            </a:r>
            <a:r>
              <a:rPr lang="zh-CN" altLang="en-US" b="1" dirty="0">
                <a:latin typeface="+mn-ea"/>
                <a:cs typeface="+mn-ea"/>
                <a:sym typeface="+mn-lt"/>
              </a:rPr>
              <a:t>日在北京召开。中共中央总书记、国家主席、中央军委主席习近平出席会议并发表重要讲话。他强调，强国建设、民族复兴的宏伟目标令人鼓舞、催人奋进，我们这一代共产党人使命光荣、责任重大。我们要以这次主题教育为契机，加强党的创新理论武装，不断提高全党马克思主义水平，不断提高党的执政能力和领导水平，为奋进新征程凝心聚力，踔厉奋发、勇毅前行，为全面建设社会主义现代化国家、全面推进中华民族伟大复兴而团结奋斗。</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4" y="1537435"/>
            <a:ext cx="5096344" cy="4033278"/>
          </a:xfrm>
          <a:prstGeom prst="rect">
            <a:avLst/>
          </a:prstGeom>
        </p:spPr>
      </p:pic>
      <p:sp>
        <p:nvSpPr>
          <p:cNvPr id="22"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321"/>
            <a:ext cx="9061621"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学习贯彻习近平新时代中国特色社会主义思想主题教育工作会议</a:t>
            </a:r>
          </a:p>
        </p:txBody>
      </p:sp>
      <p:pic>
        <p:nvPicPr>
          <p:cNvPr id="23" name="Aitds9" descr="图片包含 钟表, 照片, 黑色, 过滤网&#10;&#10;描述已自动生成">
            <a:extLst>
              <a:ext uri="{FF2B5EF4-FFF2-40B4-BE49-F238E27FC236}">
                <a16:creationId xmlns:a16="http://schemas.microsoft.com/office/drawing/2014/main" id="{A14B588B-A18D-4BFC-9888-FB6EADDFC829}"/>
              </a:ext>
            </a:extLst>
          </p:cNvPr>
          <p:cNvPicPr>
            <a:picLocks noChangeAspect="1"/>
          </p:cNvPicPr>
          <p:nvPr/>
        </p:nvPicPr>
        <p:blipFill>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tretch>
            <a:fillRect/>
          </a:stretch>
        </p:blipFill>
        <p:spPr>
          <a:xfrm flipH="1">
            <a:off x="9071429" y="0"/>
            <a:ext cx="3120571" cy="1735089"/>
          </a:xfrm>
          <a:prstGeom prst="rect">
            <a:avLst/>
          </a:prstGeom>
        </p:spPr>
      </p:pic>
      <p:pic>
        <p:nvPicPr>
          <p:cNvPr id="24" name="Aitds4">
            <a:extLst>
              <a:ext uri="{FF2B5EF4-FFF2-40B4-BE49-F238E27FC236}">
                <a16:creationId xmlns:a16="http://schemas.microsoft.com/office/drawing/2014/main" id="{0D249B2A-6A54-4257-B217-134A1FA1469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85" t="-9051" r="-85" b="9566"/>
          <a:stretch/>
        </p:blipFill>
        <p:spPr>
          <a:xfrm flipH="1" flipV="1">
            <a:off x="433526" y="5383136"/>
            <a:ext cx="11758473" cy="1653767"/>
          </a:xfrm>
          <a:custGeom>
            <a:avLst/>
            <a:gdLst>
              <a:gd name="connsiteX0" fmla="*/ 11758473 w 11758473"/>
              <a:gd name="connsiteY0" fmla="*/ 1662341 h 1662341"/>
              <a:gd name="connsiteX1" fmla="*/ 0 w 11758473"/>
              <a:gd name="connsiteY1" fmla="*/ 1662341 h 1662341"/>
              <a:gd name="connsiteX2" fmla="*/ 0 w 11758473"/>
              <a:gd name="connsiteY2" fmla="*/ 0 h 1662341"/>
              <a:gd name="connsiteX3" fmla="*/ 11758473 w 11758473"/>
              <a:gd name="connsiteY3" fmla="*/ 0 h 1662341"/>
            </a:gdLst>
            <a:ahLst/>
            <a:cxnLst>
              <a:cxn ang="0">
                <a:pos x="connsiteX0" y="connsiteY0"/>
              </a:cxn>
              <a:cxn ang="0">
                <a:pos x="connsiteX1" y="connsiteY1"/>
              </a:cxn>
              <a:cxn ang="0">
                <a:pos x="connsiteX2" y="connsiteY2"/>
              </a:cxn>
              <a:cxn ang="0">
                <a:pos x="connsiteX3" y="connsiteY3"/>
              </a:cxn>
            </a:cxnLst>
            <a:rect l="l" t="t" r="r" b="b"/>
            <a:pathLst>
              <a:path w="11758473" h="1662341">
                <a:moveTo>
                  <a:pt x="11758473" y="1662341"/>
                </a:moveTo>
                <a:lnTo>
                  <a:pt x="0" y="1662341"/>
                </a:lnTo>
                <a:lnTo>
                  <a:pt x="0" y="0"/>
                </a:lnTo>
                <a:lnTo>
                  <a:pt x="11758473" y="0"/>
                </a:lnTo>
                <a:close/>
              </a:path>
            </a:pathLst>
          </a:custGeom>
        </p:spPr>
      </p:pic>
      <p:pic>
        <p:nvPicPr>
          <p:cNvPr id="14" name="Aitds10" descr="图片包含 草, 建筑, 户外, 灯光&#10;&#10;描述已自动生成">
            <a:extLst>
              <a:ext uri="{FF2B5EF4-FFF2-40B4-BE49-F238E27FC236}">
                <a16:creationId xmlns:a16="http://schemas.microsoft.com/office/drawing/2014/main" id="{F155EBA2-8E3B-4A54-92B3-6AD57EB63254}"/>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0" y="5660289"/>
            <a:ext cx="3507789" cy="1197711"/>
          </a:xfrm>
          <a:custGeom>
            <a:avLst/>
            <a:gdLst>
              <a:gd name="connsiteX0" fmla="*/ 0 w 3507789"/>
              <a:gd name="connsiteY0" fmla="*/ 0 h 1197711"/>
              <a:gd name="connsiteX1" fmla="*/ 3507789 w 3507789"/>
              <a:gd name="connsiteY1" fmla="*/ 0 h 1197711"/>
              <a:gd name="connsiteX2" fmla="*/ 3507789 w 3507789"/>
              <a:gd name="connsiteY2" fmla="*/ 1197711 h 1197711"/>
              <a:gd name="connsiteX3" fmla="*/ 0 w 3507789"/>
              <a:gd name="connsiteY3" fmla="*/ 1197711 h 1197711"/>
            </a:gdLst>
            <a:ahLst/>
            <a:cxnLst>
              <a:cxn ang="0">
                <a:pos x="connsiteX0" y="connsiteY0"/>
              </a:cxn>
              <a:cxn ang="0">
                <a:pos x="connsiteX1" y="connsiteY1"/>
              </a:cxn>
              <a:cxn ang="0">
                <a:pos x="connsiteX2" y="connsiteY2"/>
              </a:cxn>
              <a:cxn ang="0">
                <a:pos x="connsiteX3" y="connsiteY3"/>
              </a:cxn>
            </a:cxnLst>
            <a:rect l="l" t="t" r="r" b="b"/>
            <a:pathLst>
              <a:path w="3507789" h="1197711">
                <a:moveTo>
                  <a:pt x="0" y="0"/>
                </a:moveTo>
                <a:lnTo>
                  <a:pt x="3507789" y="0"/>
                </a:lnTo>
                <a:lnTo>
                  <a:pt x="3507789" y="1197711"/>
                </a:lnTo>
                <a:lnTo>
                  <a:pt x="0" y="1197711"/>
                </a:lnTo>
                <a:close/>
              </a:path>
            </a:pathLst>
          </a:custGeom>
        </p:spPr>
      </p:pic>
    </p:spTree>
    <p:extLst>
      <p:ext uri="{BB962C8B-B14F-4D97-AF65-F5344CB8AC3E}">
        <p14:creationId xmlns:p14="http://schemas.microsoft.com/office/powerpoint/2010/main" val="184113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42" presetClass="entr" presetSubtype="0" fill="hold" grpId="0" nodeType="withEffect">
                                  <p:stCondLst>
                                    <p:cond delay="2750"/>
                                  </p:stCondLst>
                                  <p:iterate type="lt">
                                    <p:tmPct val="1554"/>
                                  </p:iterate>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anim calcmode="lin" valueType="num">
                                      <p:cBhvr>
                                        <p:cTn id="11" dur="1000" fill="hold"/>
                                        <p:tgtEl>
                                          <p:spTgt spid="35"/>
                                        </p:tgtEl>
                                        <p:attrNameLst>
                                          <p:attrName>ppt_x</p:attrName>
                                        </p:attrNameLst>
                                      </p:cBhvr>
                                      <p:tavLst>
                                        <p:tav tm="0">
                                          <p:val>
                                            <p:strVal val="#ppt_x"/>
                                          </p:val>
                                        </p:tav>
                                        <p:tav tm="100000">
                                          <p:val>
                                            <p:strVal val="#ppt_x"/>
                                          </p:val>
                                        </p:tav>
                                      </p:tavLst>
                                    </p:anim>
                                    <p:anim calcmode="lin" valueType="num">
                                      <p:cBhvr>
                                        <p:cTn id="12" dur="1000" fill="hold"/>
                                        <p:tgtEl>
                                          <p:spTgt spid="35"/>
                                        </p:tgtEl>
                                        <p:attrNameLst>
                                          <p:attrName>ppt_y</p:attrName>
                                        </p:attrNameLst>
                                      </p:cBhvr>
                                      <p:tavLst>
                                        <p:tav tm="0">
                                          <p:val>
                                            <p:strVal val="#ppt_y+.1"/>
                                          </p:val>
                                        </p:tav>
                                        <p:tav tm="100000">
                                          <p:val>
                                            <p:strVal val="#ppt_y"/>
                                          </p:val>
                                        </p:tav>
                                      </p:tavLst>
                                    </p:anim>
                                  </p:childTnLst>
                                </p:cTn>
                              </p:par>
                            </p:childTnLst>
                          </p:cTn>
                        </p:par>
                        <p:par>
                          <p:cTn id="13" fill="hold">
                            <p:stCondLst>
                              <p:cond delay="7247"/>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10" name="Aitds2">
            <a:extLst>
              <a:ext uri="{FF2B5EF4-FFF2-40B4-BE49-F238E27FC236}">
                <a16:creationId xmlns:a16="http://schemas.microsoft.com/office/drawing/2014/main" id="{AABE50B3-E69B-4EBB-BAF9-E459FBFAF1C8}"/>
              </a:ext>
            </a:extLst>
          </p:cNvPr>
          <p:cNvSpPr/>
          <p:nvPr/>
        </p:nvSpPr>
        <p:spPr>
          <a:xfrm>
            <a:off x="1679574" y="2842616"/>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11" name="Aitds3">
            <a:extLst>
              <a:ext uri="{FF2B5EF4-FFF2-40B4-BE49-F238E27FC236}">
                <a16:creationId xmlns:a16="http://schemas.microsoft.com/office/drawing/2014/main" id="{736CEF03-8051-4D34-B4AA-B813DEA2F201}"/>
              </a:ext>
            </a:extLst>
          </p:cNvPr>
          <p:cNvSpPr/>
          <p:nvPr/>
        </p:nvSpPr>
        <p:spPr>
          <a:xfrm>
            <a:off x="0" y="2966210"/>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12" name="Aitds4">
            <a:extLst>
              <a:ext uri="{FF2B5EF4-FFF2-40B4-BE49-F238E27FC236}">
                <a16:creationId xmlns:a16="http://schemas.microsoft.com/office/drawing/2014/main" id="{EC1A3EEE-AED9-4D46-A161-1E56CFC81775}"/>
              </a:ext>
            </a:extLst>
          </p:cNvPr>
          <p:cNvGrpSpPr>
            <a:grpSpLocks/>
          </p:cNvGrpSpPr>
          <p:nvPr/>
        </p:nvGrpSpPr>
        <p:grpSpPr bwMode="auto">
          <a:xfrm>
            <a:off x="11013012" y="3151740"/>
            <a:ext cx="554037" cy="555625"/>
            <a:chOff x="9205771" y="1936782"/>
            <a:chExt cx="554905" cy="554905"/>
          </a:xfrm>
        </p:grpSpPr>
        <p:sp>
          <p:nvSpPr>
            <p:cNvPr id="13"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14"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a:solidFill>
                    <a:srgbClr val="FFFFFF"/>
                  </a:solidFill>
                  <a:latin typeface="+mn-lt"/>
                  <a:ea typeface="+mn-ea"/>
                  <a:cs typeface="+mn-ea"/>
                  <a:sym typeface="+mn-lt"/>
                </a:rPr>
                <a:t>01</a:t>
              </a:r>
              <a:endParaRPr lang="zh-CN" altLang="en-US" sz="1867" kern="0" dirty="0">
                <a:solidFill>
                  <a:srgbClr val="FFFFFF"/>
                </a:solidFill>
                <a:latin typeface="+mn-lt"/>
                <a:ea typeface="+mn-ea"/>
                <a:cs typeface="+mn-ea"/>
                <a:sym typeface="+mn-lt"/>
              </a:endParaRPr>
            </a:p>
          </p:txBody>
        </p:sp>
      </p:grpSp>
      <p:sp>
        <p:nvSpPr>
          <p:cNvPr id="15" name="Aitds5">
            <a:extLst>
              <a:ext uri="{FF2B5EF4-FFF2-40B4-BE49-F238E27FC236}">
                <a16:creationId xmlns:a16="http://schemas.microsoft.com/office/drawing/2014/main" id="{292CBD93-F700-4A15-8264-0A9BA12B992F}"/>
              </a:ext>
            </a:extLst>
          </p:cNvPr>
          <p:cNvSpPr/>
          <p:nvPr/>
        </p:nvSpPr>
        <p:spPr>
          <a:xfrm>
            <a:off x="2162359" y="3000827"/>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smtClean="0">
                <a:solidFill>
                  <a:srgbClr val="C00000"/>
                </a:solidFill>
                <a:cs typeface="+mn-ea"/>
                <a:sym typeface="+mn-lt"/>
              </a:rPr>
              <a:t>理论</a:t>
            </a:r>
            <a:r>
              <a:rPr lang="zh-CN" altLang="en-US" sz="2800" spc="-200" dirty="0">
                <a:solidFill>
                  <a:srgbClr val="C00000"/>
                </a:solidFill>
                <a:cs typeface="+mn-ea"/>
                <a:sym typeface="+mn-lt"/>
              </a:rPr>
              <a:t>学习</a:t>
            </a:r>
          </a:p>
        </p:txBody>
      </p:sp>
      <p:sp>
        <p:nvSpPr>
          <p:cNvPr id="16" name="Aitds6">
            <a:extLst>
              <a:ext uri="{FF2B5EF4-FFF2-40B4-BE49-F238E27FC236}">
                <a16:creationId xmlns:a16="http://schemas.microsoft.com/office/drawing/2014/main" id="{BDAE1B69-24F7-404F-BD30-950D441656C7}"/>
              </a:ext>
            </a:extLst>
          </p:cNvPr>
          <p:cNvSpPr/>
          <p:nvPr/>
        </p:nvSpPr>
        <p:spPr>
          <a:xfrm>
            <a:off x="2162359" y="4231576"/>
            <a:ext cx="8131566" cy="1713441"/>
          </a:xfrm>
          <a:prstGeom prst="roundRect">
            <a:avLst>
              <a:gd name="adj" fmla="val 512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7" name="Aitds7">
            <a:extLst>
              <a:ext uri="{FF2B5EF4-FFF2-40B4-BE49-F238E27FC236}">
                <a16:creationId xmlns:a16="http://schemas.microsoft.com/office/drawing/2014/main" id="{D655A9A5-13B4-48BE-883E-F853BEA520AB}"/>
              </a:ext>
            </a:extLst>
          </p:cNvPr>
          <p:cNvSpPr txBox="1"/>
          <p:nvPr/>
        </p:nvSpPr>
        <p:spPr>
          <a:xfrm>
            <a:off x="2301392" y="4396156"/>
            <a:ext cx="7992533" cy="1532727"/>
          </a:xfrm>
          <a:prstGeom prst="rect">
            <a:avLst/>
          </a:prstGeom>
          <a:noFill/>
        </p:spPr>
        <p:txBody>
          <a:bodyPr wrap="square" rtlCol="0">
            <a:spAutoFit/>
          </a:bodyPr>
          <a:lstStyle/>
          <a:p>
            <a:pPr algn="just">
              <a:lnSpc>
                <a:spcPct val="130000"/>
              </a:lnSpc>
            </a:pPr>
            <a:r>
              <a:rPr lang="zh-CN" altLang="en-US" dirty="0">
                <a:cs typeface="+mn-ea"/>
                <a:sym typeface="+mn-lt"/>
              </a:rPr>
              <a:t>全面深入学习贯彻习近平新时代中国特色</a:t>
            </a:r>
            <a:r>
              <a:rPr lang="zh-CN" altLang="en-US" dirty="0" smtClean="0">
                <a:cs typeface="+mn-ea"/>
                <a:sym typeface="+mn-lt"/>
              </a:rPr>
              <a:t>社会主义</a:t>
            </a:r>
            <a:r>
              <a:rPr lang="zh-CN" altLang="en-US" dirty="0">
                <a:cs typeface="+mn-ea"/>
                <a:sym typeface="+mn-lt"/>
              </a:rPr>
              <a:t>思想，大力弘扬马克思主义学风，坚持全面系统、及时</a:t>
            </a:r>
            <a:r>
              <a:rPr lang="zh-CN" altLang="en-US" dirty="0" smtClean="0">
                <a:cs typeface="+mn-ea"/>
                <a:sym typeface="+mn-lt"/>
              </a:rPr>
              <a:t>跟进</a:t>
            </a:r>
            <a:r>
              <a:rPr lang="zh-CN" altLang="en-US" dirty="0">
                <a:cs typeface="+mn-ea"/>
                <a:sym typeface="+mn-lt"/>
              </a:rPr>
              <a:t>，坚持多思多想、学深悟透，坚持知行合一、学以致用，</a:t>
            </a:r>
            <a:r>
              <a:rPr lang="zh-CN" altLang="en-US" dirty="0" smtClean="0">
                <a:cs typeface="+mn-ea"/>
                <a:sym typeface="+mn-lt"/>
              </a:rPr>
              <a:t>坚持联系实际</a:t>
            </a:r>
            <a:r>
              <a:rPr lang="zh-CN" altLang="en-US" dirty="0">
                <a:cs typeface="+mn-ea"/>
                <a:sym typeface="+mn-lt"/>
              </a:rPr>
              <a:t>、立足岗位，做到知其言更知其意、知其然更</a:t>
            </a:r>
            <a:r>
              <a:rPr lang="zh-CN" altLang="en-US" dirty="0" smtClean="0">
                <a:cs typeface="+mn-ea"/>
                <a:sym typeface="+mn-lt"/>
              </a:rPr>
              <a:t>知其所以然</a:t>
            </a:r>
            <a:r>
              <a:rPr lang="zh-CN" altLang="en-US" dirty="0">
                <a:cs typeface="+mn-ea"/>
                <a:sym typeface="+mn-lt"/>
              </a:rPr>
              <a:t>，夯实坚定拥护“两个确定”、坚决做到“两个维护”的思想</a:t>
            </a:r>
            <a:r>
              <a:rPr lang="zh-CN" altLang="en-US" dirty="0" smtClean="0">
                <a:cs typeface="+mn-ea"/>
                <a:sym typeface="+mn-lt"/>
              </a:rPr>
              <a:t>根基。</a:t>
            </a:r>
            <a:endParaRPr lang="zh-CN" altLang="en-US" dirty="0">
              <a:cs typeface="+mn-ea"/>
              <a:sym typeface="+mn-lt"/>
            </a:endParaRPr>
          </a:p>
        </p:txBody>
      </p:sp>
      <p:sp>
        <p:nvSpPr>
          <p:cNvPr id="18" name="Aitds8">
            <a:extLst>
              <a:ext uri="{FF2B5EF4-FFF2-40B4-BE49-F238E27FC236}">
                <a16:creationId xmlns:a16="http://schemas.microsoft.com/office/drawing/2014/main" id="{3B986BD9-76C9-4C85-88AB-02AF4AC310DE}"/>
              </a:ext>
            </a:extLst>
          </p:cNvPr>
          <p:cNvSpPr/>
          <p:nvPr/>
        </p:nvSpPr>
        <p:spPr>
          <a:xfrm>
            <a:off x="2088148" y="4396156"/>
            <a:ext cx="139033" cy="14049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9" name="Aitds9">
            <a:extLst>
              <a:ext uri="{FF2B5EF4-FFF2-40B4-BE49-F238E27FC236}">
                <a16:creationId xmlns:a16="http://schemas.microsoft.com/office/drawing/2014/main" id="{A790C2C2-DB9C-493D-A995-B5C695142537}"/>
              </a:ext>
            </a:extLst>
          </p:cNvPr>
          <p:cNvSpPr/>
          <p:nvPr/>
        </p:nvSpPr>
        <p:spPr>
          <a:xfrm>
            <a:off x="870857" y="1151196"/>
            <a:ext cx="10696192" cy="1406947"/>
          </a:xfrm>
          <a:prstGeom prst="roundRect">
            <a:avLst>
              <a:gd name="adj" fmla="val 5120"/>
            </a:avLst>
          </a:pr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0" name="Aitds10">
            <a:extLst>
              <a:ext uri="{FF2B5EF4-FFF2-40B4-BE49-F238E27FC236}">
                <a16:creationId xmlns:a16="http://schemas.microsoft.com/office/drawing/2014/main" id="{2252BB76-6D01-4C41-B73B-BA144C4DA3B3}"/>
              </a:ext>
            </a:extLst>
          </p:cNvPr>
          <p:cNvSpPr txBox="1"/>
          <p:nvPr/>
        </p:nvSpPr>
        <p:spPr>
          <a:xfrm>
            <a:off x="1018044" y="1320708"/>
            <a:ext cx="10411956" cy="1172629"/>
          </a:xfrm>
          <a:prstGeom prst="rect">
            <a:avLst/>
          </a:prstGeom>
          <a:noFill/>
        </p:spPr>
        <p:txBody>
          <a:bodyPr wrap="square" rtlCol="0">
            <a:spAutoFit/>
          </a:bodyPr>
          <a:lstStyle/>
          <a:p>
            <a:pPr algn="just">
              <a:lnSpc>
                <a:spcPct val="130000"/>
              </a:lnSpc>
            </a:pPr>
            <a:r>
              <a:rPr lang="zh-CN" altLang="en-US" dirty="0">
                <a:cs typeface="+mn-ea"/>
                <a:sym typeface="+mn-lt"/>
              </a:rPr>
              <a:t>按照中央和教育部党组的统一部署，主题教育以处级以上</a:t>
            </a:r>
            <a:r>
              <a:rPr lang="zh-CN" altLang="en-US" dirty="0" smtClean="0">
                <a:cs typeface="+mn-ea"/>
                <a:sym typeface="+mn-lt"/>
              </a:rPr>
              <a:t>领导班子</a:t>
            </a:r>
            <a:r>
              <a:rPr lang="zh-CN" altLang="en-US" dirty="0">
                <a:cs typeface="+mn-ea"/>
                <a:sym typeface="+mn-lt"/>
              </a:rPr>
              <a:t>和领导干部为重点，处级以上领导干部之外的党员以</a:t>
            </a:r>
            <a:r>
              <a:rPr lang="zh-CN" altLang="en-US" dirty="0" smtClean="0">
                <a:cs typeface="+mn-ea"/>
                <a:sym typeface="+mn-lt"/>
              </a:rPr>
              <a:t>党支部</a:t>
            </a:r>
            <a:r>
              <a:rPr lang="zh-CN" altLang="en-US" dirty="0">
                <a:cs typeface="+mn-ea"/>
                <a:sym typeface="+mn-lt"/>
              </a:rPr>
              <a:t>为单位进行。</a:t>
            </a:r>
            <a:r>
              <a:rPr lang="zh-CN" altLang="en-US" dirty="0">
                <a:solidFill>
                  <a:schemeClr val="accent4"/>
                </a:solidFill>
                <a:cs typeface="+mn-ea"/>
                <a:sym typeface="+mn-lt"/>
              </a:rPr>
              <a:t>从 </a:t>
            </a:r>
            <a:r>
              <a:rPr lang="en-US" altLang="zh-CN" dirty="0">
                <a:solidFill>
                  <a:schemeClr val="accent4"/>
                </a:solidFill>
                <a:cs typeface="+mn-ea"/>
                <a:sym typeface="+mn-lt"/>
              </a:rPr>
              <a:t>2023 </a:t>
            </a:r>
            <a:r>
              <a:rPr lang="zh-CN" altLang="en-US" dirty="0">
                <a:solidFill>
                  <a:schemeClr val="accent4"/>
                </a:solidFill>
                <a:cs typeface="+mn-ea"/>
                <a:sym typeface="+mn-lt"/>
              </a:rPr>
              <a:t>年 </a:t>
            </a:r>
            <a:r>
              <a:rPr lang="en-US" altLang="zh-CN" dirty="0">
                <a:solidFill>
                  <a:schemeClr val="accent4"/>
                </a:solidFill>
                <a:cs typeface="+mn-ea"/>
                <a:sym typeface="+mn-lt"/>
              </a:rPr>
              <a:t>4 </a:t>
            </a:r>
            <a:r>
              <a:rPr lang="zh-CN" altLang="en-US" dirty="0">
                <a:solidFill>
                  <a:schemeClr val="accent4"/>
                </a:solidFill>
                <a:cs typeface="+mn-ea"/>
                <a:sym typeface="+mn-lt"/>
              </a:rPr>
              <a:t>月开始， </a:t>
            </a:r>
            <a:r>
              <a:rPr lang="en-US" altLang="zh-CN" dirty="0">
                <a:solidFill>
                  <a:schemeClr val="accent4"/>
                </a:solidFill>
                <a:cs typeface="+mn-ea"/>
                <a:sym typeface="+mn-lt"/>
              </a:rPr>
              <a:t>2023 </a:t>
            </a:r>
            <a:r>
              <a:rPr lang="zh-CN" altLang="en-US" dirty="0">
                <a:solidFill>
                  <a:schemeClr val="accent4"/>
                </a:solidFill>
                <a:cs typeface="+mn-ea"/>
                <a:sym typeface="+mn-lt"/>
              </a:rPr>
              <a:t>年 </a:t>
            </a:r>
            <a:r>
              <a:rPr lang="en-US" altLang="zh-CN" dirty="0">
                <a:solidFill>
                  <a:schemeClr val="accent4"/>
                </a:solidFill>
                <a:cs typeface="+mn-ea"/>
                <a:sym typeface="+mn-lt"/>
              </a:rPr>
              <a:t>8 </a:t>
            </a:r>
            <a:r>
              <a:rPr lang="zh-CN" altLang="en-US" dirty="0">
                <a:solidFill>
                  <a:schemeClr val="accent4"/>
                </a:solidFill>
                <a:cs typeface="+mn-ea"/>
                <a:sym typeface="+mn-lt"/>
              </a:rPr>
              <a:t>月基本结束</a:t>
            </a:r>
            <a:r>
              <a:rPr lang="zh-CN" altLang="en-US" dirty="0">
                <a:cs typeface="+mn-ea"/>
                <a:sym typeface="+mn-lt"/>
              </a:rPr>
              <a:t>，</a:t>
            </a:r>
            <a:r>
              <a:rPr lang="zh-CN" altLang="en-US" dirty="0" smtClean="0">
                <a:cs typeface="+mn-ea"/>
                <a:sym typeface="+mn-lt"/>
              </a:rPr>
              <a:t>不划</a:t>
            </a:r>
            <a:r>
              <a:rPr lang="zh-CN" altLang="en-US" dirty="0">
                <a:cs typeface="+mn-ea"/>
                <a:sym typeface="+mn-lt"/>
              </a:rPr>
              <a:t>阶段、不分环节，把理论学习、调查研究、推动发展、检视</a:t>
            </a:r>
            <a:r>
              <a:rPr lang="zh-CN" altLang="en-US" dirty="0" smtClean="0">
                <a:cs typeface="+mn-ea"/>
                <a:sym typeface="+mn-lt"/>
              </a:rPr>
              <a:t>整改</a:t>
            </a:r>
            <a:r>
              <a:rPr lang="zh-CN" altLang="en-US" dirty="0">
                <a:cs typeface="+mn-ea"/>
                <a:sym typeface="+mn-lt"/>
              </a:rPr>
              <a:t>等贯通起来，有机融合、一体推进。</a:t>
            </a:r>
          </a:p>
        </p:txBody>
      </p:sp>
      <p:pic>
        <p:nvPicPr>
          <p:cNvPr id="23" name="Aitds4">
            <a:extLst>
              <a:ext uri="{FF2B5EF4-FFF2-40B4-BE49-F238E27FC236}">
                <a16:creationId xmlns:a16="http://schemas.microsoft.com/office/drawing/2014/main" id="{0D249B2A-6A54-4257-B217-134A1FA146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 t="15345" r="6" b="17882"/>
          <a:stretch/>
        </p:blipFill>
        <p:spPr>
          <a:xfrm flipH="1" flipV="1">
            <a:off x="433527" y="5747988"/>
            <a:ext cx="11758473" cy="1110012"/>
          </a:xfrm>
          <a:custGeom>
            <a:avLst/>
            <a:gdLst>
              <a:gd name="connsiteX0" fmla="*/ 11758473 w 11758473"/>
              <a:gd name="connsiteY0" fmla="*/ 1662341 h 1662341"/>
              <a:gd name="connsiteX1" fmla="*/ 0 w 11758473"/>
              <a:gd name="connsiteY1" fmla="*/ 1662341 h 1662341"/>
              <a:gd name="connsiteX2" fmla="*/ 0 w 11758473"/>
              <a:gd name="connsiteY2" fmla="*/ 0 h 1662341"/>
              <a:gd name="connsiteX3" fmla="*/ 11758473 w 11758473"/>
              <a:gd name="connsiteY3" fmla="*/ 0 h 1662341"/>
            </a:gdLst>
            <a:ahLst/>
            <a:cxnLst>
              <a:cxn ang="0">
                <a:pos x="connsiteX0" y="connsiteY0"/>
              </a:cxn>
              <a:cxn ang="0">
                <a:pos x="connsiteX1" y="connsiteY1"/>
              </a:cxn>
              <a:cxn ang="0">
                <a:pos x="connsiteX2" y="connsiteY2"/>
              </a:cxn>
              <a:cxn ang="0">
                <a:pos x="connsiteX3" y="connsiteY3"/>
              </a:cxn>
            </a:cxnLst>
            <a:rect l="l" t="t" r="r" b="b"/>
            <a:pathLst>
              <a:path w="11758473" h="1662341">
                <a:moveTo>
                  <a:pt x="11758473" y="1662341"/>
                </a:moveTo>
                <a:lnTo>
                  <a:pt x="0" y="1662341"/>
                </a:lnTo>
                <a:lnTo>
                  <a:pt x="0" y="0"/>
                </a:lnTo>
                <a:lnTo>
                  <a:pt x="11758473" y="0"/>
                </a:lnTo>
                <a:close/>
              </a:path>
            </a:pathLst>
          </a:custGeom>
        </p:spPr>
      </p:pic>
    </p:spTree>
    <p:extLst>
      <p:ext uri="{BB962C8B-B14F-4D97-AF65-F5344CB8AC3E}">
        <p14:creationId xmlns:p14="http://schemas.microsoft.com/office/powerpoint/2010/main" val="212788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2000"/>
                                        <p:tgtEl>
                                          <p:spTgt spid="17"/>
                                        </p:tgtEl>
                                      </p:cBhvr>
                                    </p:animEffect>
                                  </p:childTnLst>
                                </p:cTn>
                              </p:par>
                            </p:childTnLst>
                          </p:cTn>
                        </p:par>
                        <p:par>
                          <p:cTn id="41" fill="hold">
                            <p:stCondLst>
                              <p:cond delay="2500"/>
                            </p:stCondLst>
                            <p:childTnLst>
                              <p:par>
                                <p:cTn id="42" presetID="16" presetClass="entr" presetSubtype="21"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0" grpId="0" animBg="1"/>
      <p:bldP spid="11" grpId="0" animBg="1"/>
      <p:bldP spid="15" grpId="0"/>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10" name="Aitds2">
            <a:extLst>
              <a:ext uri="{FF2B5EF4-FFF2-40B4-BE49-F238E27FC236}">
                <a16:creationId xmlns:a16="http://schemas.microsoft.com/office/drawing/2014/main" id="{AABE50B3-E69B-4EBB-BAF9-E459FBFAF1C8}"/>
              </a:ext>
            </a:extLst>
          </p:cNvPr>
          <p:cNvSpPr/>
          <p:nvPr/>
        </p:nvSpPr>
        <p:spPr>
          <a:xfrm>
            <a:off x="1679574" y="1144445"/>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11" name="Aitds3">
            <a:extLst>
              <a:ext uri="{FF2B5EF4-FFF2-40B4-BE49-F238E27FC236}">
                <a16:creationId xmlns:a16="http://schemas.microsoft.com/office/drawing/2014/main" id="{736CEF03-8051-4D34-B4AA-B813DEA2F201}"/>
              </a:ext>
            </a:extLst>
          </p:cNvPr>
          <p:cNvSpPr/>
          <p:nvPr/>
        </p:nvSpPr>
        <p:spPr>
          <a:xfrm>
            <a:off x="0" y="1268039"/>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12" name="Aitds4">
            <a:extLst>
              <a:ext uri="{FF2B5EF4-FFF2-40B4-BE49-F238E27FC236}">
                <a16:creationId xmlns:a16="http://schemas.microsoft.com/office/drawing/2014/main" id="{EC1A3EEE-AED9-4D46-A161-1E56CFC81775}"/>
              </a:ext>
            </a:extLst>
          </p:cNvPr>
          <p:cNvGrpSpPr>
            <a:grpSpLocks/>
          </p:cNvGrpSpPr>
          <p:nvPr/>
        </p:nvGrpSpPr>
        <p:grpSpPr bwMode="auto">
          <a:xfrm>
            <a:off x="11013012" y="1453569"/>
            <a:ext cx="554037" cy="555625"/>
            <a:chOff x="9205771" y="1936782"/>
            <a:chExt cx="554905" cy="554905"/>
          </a:xfrm>
        </p:grpSpPr>
        <p:sp>
          <p:nvSpPr>
            <p:cNvPr id="13"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14"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a:solidFill>
                    <a:srgbClr val="FFFFFF"/>
                  </a:solidFill>
                  <a:latin typeface="+mn-lt"/>
                  <a:ea typeface="+mn-ea"/>
                  <a:cs typeface="+mn-ea"/>
                  <a:sym typeface="+mn-lt"/>
                </a:rPr>
                <a:t>01</a:t>
              </a:r>
              <a:endParaRPr lang="zh-CN" altLang="en-US" sz="1867" kern="0" dirty="0">
                <a:solidFill>
                  <a:srgbClr val="FFFFFF"/>
                </a:solidFill>
                <a:latin typeface="+mn-lt"/>
                <a:ea typeface="+mn-ea"/>
                <a:cs typeface="+mn-ea"/>
                <a:sym typeface="+mn-lt"/>
              </a:endParaRPr>
            </a:p>
          </p:txBody>
        </p:sp>
      </p:grpSp>
      <p:sp>
        <p:nvSpPr>
          <p:cNvPr id="15" name="Aitds5">
            <a:extLst>
              <a:ext uri="{FF2B5EF4-FFF2-40B4-BE49-F238E27FC236}">
                <a16:creationId xmlns:a16="http://schemas.microsoft.com/office/drawing/2014/main" id="{292CBD93-F700-4A15-8264-0A9BA12B992F}"/>
              </a:ext>
            </a:extLst>
          </p:cNvPr>
          <p:cNvSpPr/>
          <p:nvPr/>
        </p:nvSpPr>
        <p:spPr>
          <a:xfrm>
            <a:off x="2162359" y="1302656"/>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smtClean="0">
                <a:solidFill>
                  <a:srgbClr val="C00000"/>
                </a:solidFill>
                <a:cs typeface="+mn-ea"/>
                <a:sym typeface="+mn-lt"/>
              </a:rPr>
              <a:t>理论</a:t>
            </a:r>
            <a:r>
              <a:rPr lang="zh-CN" altLang="en-US" sz="2800" spc="-200" dirty="0">
                <a:solidFill>
                  <a:srgbClr val="C00000"/>
                </a:solidFill>
                <a:cs typeface="+mn-ea"/>
                <a:sym typeface="+mn-lt"/>
              </a:rPr>
              <a:t>学习</a:t>
            </a:r>
          </a:p>
        </p:txBody>
      </p:sp>
      <p:sp>
        <p:nvSpPr>
          <p:cNvPr id="16" name="Aitds6">
            <a:extLst>
              <a:ext uri="{FF2B5EF4-FFF2-40B4-BE49-F238E27FC236}">
                <a16:creationId xmlns:a16="http://schemas.microsoft.com/office/drawing/2014/main" id="{BDAE1B69-24F7-404F-BD30-950D441656C7}"/>
              </a:ext>
            </a:extLst>
          </p:cNvPr>
          <p:cNvSpPr/>
          <p:nvPr/>
        </p:nvSpPr>
        <p:spPr>
          <a:xfrm>
            <a:off x="823416" y="2599658"/>
            <a:ext cx="10617470" cy="2740934"/>
          </a:xfrm>
          <a:prstGeom prst="roundRect">
            <a:avLst>
              <a:gd name="adj" fmla="val 512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7" name="Aitds7">
            <a:extLst>
              <a:ext uri="{FF2B5EF4-FFF2-40B4-BE49-F238E27FC236}">
                <a16:creationId xmlns:a16="http://schemas.microsoft.com/office/drawing/2014/main" id="{D655A9A5-13B4-48BE-883E-F853BEA520AB}"/>
              </a:ext>
            </a:extLst>
          </p:cNvPr>
          <p:cNvSpPr txBox="1"/>
          <p:nvPr/>
        </p:nvSpPr>
        <p:spPr>
          <a:xfrm>
            <a:off x="962449" y="2706182"/>
            <a:ext cx="10478437" cy="2613023"/>
          </a:xfrm>
          <a:prstGeom prst="rect">
            <a:avLst/>
          </a:prstGeom>
          <a:noFill/>
        </p:spPr>
        <p:txBody>
          <a:bodyPr wrap="square" rtlCol="0">
            <a:spAutoFit/>
          </a:bodyPr>
          <a:lstStyle/>
          <a:p>
            <a:pPr algn="just">
              <a:lnSpc>
                <a:spcPct val="130000"/>
              </a:lnSpc>
            </a:pPr>
            <a:r>
              <a:rPr lang="zh-CN" altLang="en-US" dirty="0">
                <a:solidFill>
                  <a:srgbClr val="0070C0"/>
                </a:solidFill>
                <a:cs typeface="+mn-ea"/>
                <a:sym typeface="+mn-lt"/>
              </a:rPr>
              <a:t>原原本本学</a:t>
            </a:r>
            <a:r>
              <a:rPr lang="zh-CN" altLang="en-US" dirty="0">
                <a:cs typeface="+mn-ea"/>
                <a:sym typeface="+mn-lt"/>
              </a:rPr>
              <a:t>。 坚持读原著学原文悟原理，党员</a:t>
            </a:r>
            <a:r>
              <a:rPr lang="zh-CN" altLang="en-US" dirty="0" smtClean="0">
                <a:cs typeface="+mn-ea"/>
                <a:sym typeface="+mn-lt"/>
              </a:rPr>
              <a:t>领导干部</a:t>
            </a:r>
            <a:r>
              <a:rPr lang="zh-CN" altLang="en-US" dirty="0">
                <a:cs typeface="+mn-ea"/>
                <a:sym typeface="+mn-lt"/>
              </a:rPr>
              <a:t>要认真研读党的二十大报告、党章、</a:t>
            </a:r>
            <a:r>
              <a:rPr lang="en-US" altLang="zh-CN" dirty="0">
                <a:cs typeface="+mn-ea"/>
                <a:sym typeface="+mn-lt"/>
              </a:rPr>
              <a:t>《</a:t>
            </a:r>
            <a:r>
              <a:rPr lang="zh-CN" altLang="en-US" dirty="0">
                <a:cs typeface="+mn-ea"/>
                <a:sym typeface="+mn-lt"/>
              </a:rPr>
              <a:t>习近平著作选读</a:t>
            </a:r>
            <a:r>
              <a:rPr lang="en-US" altLang="zh-CN" dirty="0">
                <a:cs typeface="+mn-ea"/>
                <a:sym typeface="+mn-lt"/>
              </a:rPr>
              <a:t>》《</a:t>
            </a:r>
            <a:r>
              <a:rPr lang="zh-CN" altLang="en-US" dirty="0" smtClean="0">
                <a:cs typeface="+mn-ea"/>
                <a:sym typeface="+mn-lt"/>
              </a:rPr>
              <a:t>习近平</a:t>
            </a:r>
            <a:r>
              <a:rPr lang="zh-CN" altLang="en-US" dirty="0">
                <a:cs typeface="+mn-ea"/>
                <a:sym typeface="+mn-lt"/>
              </a:rPr>
              <a:t>新时代中国特色社会主义思想专题摘编</a:t>
            </a:r>
            <a:r>
              <a:rPr lang="en-US" altLang="zh-CN" dirty="0">
                <a:cs typeface="+mn-ea"/>
                <a:sym typeface="+mn-lt"/>
              </a:rPr>
              <a:t>》《</a:t>
            </a:r>
            <a:r>
              <a:rPr lang="zh-CN" altLang="en-US" dirty="0">
                <a:cs typeface="+mn-ea"/>
                <a:sym typeface="+mn-lt"/>
              </a:rPr>
              <a:t>习近平新时代中国</a:t>
            </a:r>
            <a:r>
              <a:rPr lang="zh-CN" altLang="en-US" dirty="0" smtClean="0">
                <a:cs typeface="+mn-ea"/>
                <a:sym typeface="+mn-lt"/>
              </a:rPr>
              <a:t>特色</a:t>
            </a:r>
            <a:r>
              <a:rPr lang="zh-CN" altLang="en-US" dirty="0">
                <a:cs typeface="+mn-ea"/>
                <a:sym typeface="+mn-lt"/>
              </a:rPr>
              <a:t>社会主义思想学习纲要</a:t>
            </a:r>
            <a:r>
              <a:rPr lang="en-US" altLang="zh-CN" dirty="0">
                <a:cs typeface="+mn-ea"/>
                <a:sym typeface="+mn-lt"/>
              </a:rPr>
              <a:t>》《</a:t>
            </a:r>
            <a:r>
              <a:rPr lang="zh-CN" altLang="en-US" dirty="0">
                <a:cs typeface="+mn-ea"/>
                <a:sym typeface="+mn-lt"/>
              </a:rPr>
              <a:t>论党的自我革命</a:t>
            </a:r>
            <a:r>
              <a:rPr lang="en-US" altLang="zh-CN" dirty="0">
                <a:cs typeface="+mn-ea"/>
                <a:sym typeface="+mn-lt"/>
              </a:rPr>
              <a:t>》《</a:t>
            </a:r>
            <a:r>
              <a:rPr lang="zh-CN" altLang="en-US" dirty="0">
                <a:cs typeface="+mn-ea"/>
                <a:sym typeface="+mn-lt"/>
              </a:rPr>
              <a:t>习近平新时代</a:t>
            </a:r>
            <a:r>
              <a:rPr lang="zh-CN" altLang="en-US" dirty="0" smtClean="0">
                <a:cs typeface="+mn-ea"/>
                <a:sym typeface="+mn-lt"/>
              </a:rPr>
              <a:t>中国</a:t>
            </a:r>
            <a:r>
              <a:rPr lang="zh-CN" altLang="en-US" dirty="0">
                <a:cs typeface="+mn-ea"/>
                <a:sym typeface="+mn-lt"/>
              </a:rPr>
              <a:t>特色社会主义思想的世界观和方法论专题摘编</a:t>
            </a:r>
            <a:r>
              <a:rPr lang="en-US" altLang="zh-CN" dirty="0">
                <a:cs typeface="+mn-ea"/>
                <a:sym typeface="+mn-lt"/>
              </a:rPr>
              <a:t>》《</a:t>
            </a:r>
            <a:r>
              <a:rPr lang="zh-CN" altLang="en-US" dirty="0">
                <a:cs typeface="+mn-ea"/>
                <a:sym typeface="+mn-lt"/>
              </a:rPr>
              <a:t>习近平关于</a:t>
            </a:r>
            <a:r>
              <a:rPr lang="zh-CN" altLang="en-US" dirty="0" smtClean="0">
                <a:cs typeface="+mn-ea"/>
                <a:sym typeface="+mn-lt"/>
              </a:rPr>
              <a:t>调查研究</a:t>
            </a:r>
            <a:r>
              <a:rPr lang="zh-CN" altLang="en-US" dirty="0">
                <a:cs typeface="+mn-ea"/>
                <a:sym typeface="+mn-lt"/>
              </a:rPr>
              <a:t>论述摘编</a:t>
            </a:r>
            <a:r>
              <a:rPr lang="en-US" altLang="zh-CN" dirty="0">
                <a:cs typeface="+mn-ea"/>
                <a:sym typeface="+mn-lt"/>
              </a:rPr>
              <a:t>》</a:t>
            </a:r>
            <a:r>
              <a:rPr lang="zh-CN" altLang="en-US" dirty="0">
                <a:cs typeface="+mn-ea"/>
                <a:sym typeface="+mn-lt"/>
              </a:rPr>
              <a:t>等中央指定材料， 深入学习习近平总书记关于教育的重要论述特别是习近平总书记关于高等教育改革发展</a:t>
            </a:r>
            <a:r>
              <a:rPr lang="zh-CN" altLang="en-US" dirty="0" smtClean="0">
                <a:cs typeface="+mn-ea"/>
                <a:sym typeface="+mn-lt"/>
              </a:rPr>
              <a:t>稳定一系列</a:t>
            </a:r>
            <a:r>
              <a:rPr lang="zh-CN" altLang="en-US" dirty="0">
                <a:cs typeface="+mn-ea"/>
                <a:sym typeface="+mn-lt"/>
              </a:rPr>
              <a:t>重要指示批示、考察高校重要讲话、给师生重要致信</a:t>
            </a:r>
            <a:r>
              <a:rPr lang="zh-CN" altLang="en-US" dirty="0" smtClean="0">
                <a:cs typeface="+mn-ea"/>
                <a:sym typeface="+mn-lt"/>
              </a:rPr>
              <a:t>回信等</a:t>
            </a:r>
            <a:r>
              <a:rPr lang="zh-CN" altLang="en-US" dirty="0">
                <a:cs typeface="+mn-ea"/>
                <a:sym typeface="+mn-lt"/>
              </a:rPr>
              <a:t>，贯通学习习近平总书记给我校师生两封重要回信精神和</a:t>
            </a:r>
            <a:r>
              <a:rPr lang="zh-CN" altLang="en-US" dirty="0" smtClean="0">
                <a:cs typeface="+mn-ea"/>
                <a:sym typeface="+mn-lt"/>
              </a:rPr>
              <a:t>习近平</a:t>
            </a:r>
            <a:r>
              <a:rPr lang="zh-CN" altLang="en-US" dirty="0">
                <a:cs typeface="+mn-ea"/>
                <a:sym typeface="+mn-lt"/>
              </a:rPr>
              <a:t>同志从政以来始终重视高校工作、关心师生成长的生动事例</a:t>
            </a:r>
            <a:r>
              <a:rPr lang="zh-CN" altLang="en-US" dirty="0" smtClean="0">
                <a:cs typeface="+mn-ea"/>
                <a:sym typeface="+mn-lt"/>
              </a:rPr>
              <a:t>，跟进</a:t>
            </a:r>
            <a:r>
              <a:rPr lang="zh-CN" altLang="en-US" dirty="0">
                <a:cs typeface="+mn-ea"/>
                <a:sym typeface="+mn-lt"/>
              </a:rPr>
              <a:t>学习习近平总书记最新重要讲话和文章，认真学习中国式</a:t>
            </a:r>
            <a:r>
              <a:rPr lang="zh-CN" altLang="en-US" dirty="0" smtClean="0">
                <a:cs typeface="+mn-ea"/>
                <a:sym typeface="+mn-lt"/>
              </a:rPr>
              <a:t>现代化理论。</a:t>
            </a:r>
            <a:endParaRPr lang="zh-CN" altLang="en-US" dirty="0">
              <a:cs typeface="+mn-ea"/>
              <a:sym typeface="+mn-lt"/>
            </a:endParaRPr>
          </a:p>
        </p:txBody>
      </p:sp>
      <p:sp>
        <p:nvSpPr>
          <p:cNvPr id="18" name="Aitds8">
            <a:extLst>
              <a:ext uri="{FF2B5EF4-FFF2-40B4-BE49-F238E27FC236}">
                <a16:creationId xmlns:a16="http://schemas.microsoft.com/office/drawing/2014/main" id="{3B986BD9-76C9-4C85-88AB-02AF4AC310DE}"/>
              </a:ext>
            </a:extLst>
          </p:cNvPr>
          <p:cNvSpPr/>
          <p:nvPr/>
        </p:nvSpPr>
        <p:spPr>
          <a:xfrm>
            <a:off x="749205" y="2764238"/>
            <a:ext cx="139033" cy="14049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pic>
        <p:nvPicPr>
          <p:cNvPr id="23" name="Aitds4">
            <a:extLst>
              <a:ext uri="{FF2B5EF4-FFF2-40B4-BE49-F238E27FC236}">
                <a16:creationId xmlns:a16="http://schemas.microsoft.com/office/drawing/2014/main" id="{0D249B2A-6A54-4257-B217-134A1FA146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 t="15345" r="6" b="17882"/>
          <a:stretch/>
        </p:blipFill>
        <p:spPr>
          <a:xfrm flipH="1" flipV="1">
            <a:off x="433527" y="5747988"/>
            <a:ext cx="11758473" cy="1110012"/>
          </a:xfrm>
          <a:custGeom>
            <a:avLst/>
            <a:gdLst>
              <a:gd name="connsiteX0" fmla="*/ 11758473 w 11758473"/>
              <a:gd name="connsiteY0" fmla="*/ 1662341 h 1662341"/>
              <a:gd name="connsiteX1" fmla="*/ 0 w 11758473"/>
              <a:gd name="connsiteY1" fmla="*/ 1662341 h 1662341"/>
              <a:gd name="connsiteX2" fmla="*/ 0 w 11758473"/>
              <a:gd name="connsiteY2" fmla="*/ 0 h 1662341"/>
              <a:gd name="connsiteX3" fmla="*/ 11758473 w 11758473"/>
              <a:gd name="connsiteY3" fmla="*/ 0 h 1662341"/>
            </a:gdLst>
            <a:ahLst/>
            <a:cxnLst>
              <a:cxn ang="0">
                <a:pos x="connsiteX0" y="connsiteY0"/>
              </a:cxn>
              <a:cxn ang="0">
                <a:pos x="connsiteX1" y="connsiteY1"/>
              </a:cxn>
              <a:cxn ang="0">
                <a:pos x="connsiteX2" y="connsiteY2"/>
              </a:cxn>
              <a:cxn ang="0">
                <a:pos x="connsiteX3" y="connsiteY3"/>
              </a:cxn>
            </a:cxnLst>
            <a:rect l="l" t="t" r="r" b="b"/>
            <a:pathLst>
              <a:path w="11758473" h="1662341">
                <a:moveTo>
                  <a:pt x="11758473" y="1662341"/>
                </a:moveTo>
                <a:lnTo>
                  <a:pt x="0" y="1662341"/>
                </a:lnTo>
                <a:lnTo>
                  <a:pt x="0" y="0"/>
                </a:lnTo>
                <a:lnTo>
                  <a:pt x="11758473" y="0"/>
                </a:lnTo>
                <a:close/>
              </a:path>
            </a:pathLst>
          </a:custGeom>
        </p:spPr>
      </p:pic>
    </p:spTree>
    <p:extLst>
      <p:ext uri="{BB962C8B-B14F-4D97-AF65-F5344CB8AC3E}">
        <p14:creationId xmlns:p14="http://schemas.microsoft.com/office/powerpoint/2010/main" val="1650328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0" grpId="0" animBg="1"/>
      <p:bldP spid="11" grpId="0" animBg="1"/>
      <p:bldP spid="15" grpId="0"/>
      <p:bldP spid="16" grpId="0" animBg="1"/>
      <p:bldP spid="17"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10" name="Aitds2">
            <a:extLst>
              <a:ext uri="{FF2B5EF4-FFF2-40B4-BE49-F238E27FC236}">
                <a16:creationId xmlns:a16="http://schemas.microsoft.com/office/drawing/2014/main" id="{AABE50B3-E69B-4EBB-BAF9-E459FBFAF1C8}"/>
              </a:ext>
            </a:extLst>
          </p:cNvPr>
          <p:cNvSpPr/>
          <p:nvPr/>
        </p:nvSpPr>
        <p:spPr>
          <a:xfrm>
            <a:off x="1679574" y="1144445"/>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11" name="Aitds3">
            <a:extLst>
              <a:ext uri="{FF2B5EF4-FFF2-40B4-BE49-F238E27FC236}">
                <a16:creationId xmlns:a16="http://schemas.microsoft.com/office/drawing/2014/main" id="{736CEF03-8051-4D34-B4AA-B813DEA2F201}"/>
              </a:ext>
            </a:extLst>
          </p:cNvPr>
          <p:cNvSpPr/>
          <p:nvPr/>
        </p:nvSpPr>
        <p:spPr>
          <a:xfrm>
            <a:off x="0" y="1268039"/>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12" name="Aitds4">
            <a:extLst>
              <a:ext uri="{FF2B5EF4-FFF2-40B4-BE49-F238E27FC236}">
                <a16:creationId xmlns:a16="http://schemas.microsoft.com/office/drawing/2014/main" id="{EC1A3EEE-AED9-4D46-A161-1E56CFC81775}"/>
              </a:ext>
            </a:extLst>
          </p:cNvPr>
          <p:cNvGrpSpPr>
            <a:grpSpLocks/>
          </p:cNvGrpSpPr>
          <p:nvPr/>
        </p:nvGrpSpPr>
        <p:grpSpPr bwMode="auto">
          <a:xfrm>
            <a:off x="11013012" y="1453569"/>
            <a:ext cx="554037" cy="555625"/>
            <a:chOff x="9205771" y="1936782"/>
            <a:chExt cx="554905" cy="554905"/>
          </a:xfrm>
        </p:grpSpPr>
        <p:sp>
          <p:nvSpPr>
            <p:cNvPr id="13"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14"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a:solidFill>
                    <a:srgbClr val="FFFFFF"/>
                  </a:solidFill>
                  <a:latin typeface="+mn-lt"/>
                  <a:ea typeface="+mn-ea"/>
                  <a:cs typeface="+mn-ea"/>
                  <a:sym typeface="+mn-lt"/>
                </a:rPr>
                <a:t>01</a:t>
              </a:r>
              <a:endParaRPr lang="zh-CN" altLang="en-US" sz="1867" kern="0" dirty="0">
                <a:solidFill>
                  <a:srgbClr val="FFFFFF"/>
                </a:solidFill>
                <a:latin typeface="+mn-lt"/>
                <a:ea typeface="+mn-ea"/>
                <a:cs typeface="+mn-ea"/>
                <a:sym typeface="+mn-lt"/>
              </a:endParaRPr>
            </a:p>
          </p:txBody>
        </p:sp>
      </p:grpSp>
      <p:sp>
        <p:nvSpPr>
          <p:cNvPr id="15" name="Aitds5">
            <a:extLst>
              <a:ext uri="{FF2B5EF4-FFF2-40B4-BE49-F238E27FC236}">
                <a16:creationId xmlns:a16="http://schemas.microsoft.com/office/drawing/2014/main" id="{292CBD93-F700-4A15-8264-0A9BA12B992F}"/>
              </a:ext>
            </a:extLst>
          </p:cNvPr>
          <p:cNvSpPr/>
          <p:nvPr/>
        </p:nvSpPr>
        <p:spPr>
          <a:xfrm>
            <a:off x="2162359" y="1302656"/>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smtClean="0">
                <a:solidFill>
                  <a:srgbClr val="C00000"/>
                </a:solidFill>
                <a:cs typeface="+mn-ea"/>
                <a:sym typeface="+mn-lt"/>
              </a:rPr>
              <a:t>理论</a:t>
            </a:r>
            <a:r>
              <a:rPr lang="zh-CN" altLang="en-US" sz="2800" spc="-200" dirty="0">
                <a:solidFill>
                  <a:srgbClr val="C00000"/>
                </a:solidFill>
                <a:cs typeface="+mn-ea"/>
                <a:sym typeface="+mn-lt"/>
              </a:rPr>
              <a:t>学习</a:t>
            </a:r>
          </a:p>
        </p:txBody>
      </p:sp>
      <p:sp>
        <p:nvSpPr>
          <p:cNvPr id="16" name="Aitds6">
            <a:extLst>
              <a:ext uri="{FF2B5EF4-FFF2-40B4-BE49-F238E27FC236}">
                <a16:creationId xmlns:a16="http://schemas.microsoft.com/office/drawing/2014/main" id="{BDAE1B69-24F7-404F-BD30-950D441656C7}"/>
              </a:ext>
            </a:extLst>
          </p:cNvPr>
          <p:cNvSpPr/>
          <p:nvPr/>
        </p:nvSpPr>
        <p:spPr>
          <a:xfrm>
            <a:off x="823416" y="2490800"/>
            <a:ext cx="10942052" cy="1297483"/>
          </a:xfrm>
          <a:prstGeom prst="roundRect">
            <a:avLst>
              <a:gd name="adj" fmla="val 512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7" name="Aitds7">
            <a:extLst>
              <a:ext uri="{FF2B5EF4-FFF2-40B4-BE49-F238E27FC236}">
                <a16:creationId xmlns:a16="http://schemas.microsoft.com/office/drawing/2014/main" id="{D655A9A5-13B4-48BE-883E-F853BEA520AB}"/>
              </a:ext>
            </a:extLst>
          </p:cNvPr>
          <p:cNvSpPr txBox="1"/>
          <p:nvPr/>
        </p:nvSpPr>
        <p:spPr>
          <a:xfrm>
            <a:off x="962449" y="2589185"/>
            <a:ext cx="10728808" cy="1172629"/>
          </a:xfrm>
          <a:prstGeom prst="rect">
            <a:avLst/>
          </a:prstGeom>
          <a:noFill/>
        </p:spPr>
        <p:txBody>
          <a:bodyPr wrap="square" rtlCol="0">
            <a:spAutoFit/>
          </a:bodyPr>
          <a:lstStyle/>
          <a:p>
            <a:pPr algn="just">
              <a:lnSpc>
                <a:spcPct val="130000"/>
              </a:lnSpc>
            </a:pPr>
            <a:r>
              <a:rPr lang="zh-CN" altLang="en-US" dirty="0" smtClean="0">
                <a:solidFill>
                  <a:srgbClr val="0070C0"/>
                </a:solidFill>
                <a:cs typeface="+mn-ea"/>
                <a:sym typeface="+mn-lt"/>
              </a:rPr>
              <a:t>集中</a:t>
            </a:r>
            <a:r>
              <a:rPr lang="zh-CN" altLang="en-US" dirty="0">
                <a:solidFill>
                  <a:srgbClr val="0070C0"/>
                </a:solidFill>
                <a:cs typeface="+mn-ea"/>
                <a:sym typeface="+mn-lt"/>
              </a:rPr>
              <a:t>研讨学</a:t>
            </a:r>
            <a:r>
              <a:rPr lang="zh-CN" altLang="en-US" dirty="0">
                <a:cs typeface="+mn-ea"/>
                <a:sym typeface="+mn-lt"/>
              </a:rPr>
              <a:t>。 组织举办读书班，在充分自学的基础上</a:t>
            </a:r>
            <a:r>
              <a:rPr lang="zh-CN" altLang="en-US" dirty="0" smtClean="0">
                <a:cs typeface="+mn-ea"/>
                <a:sym typeface="+mn-lt"/>
              </a:rPr>
              <a:t>，校</a:t>
            </a:r>
            <a:r>
              <a:rPr lang="zh-CN" altLang="en-US" dirty="0">
                <a:cs typeface="+mn-ea"/>
                <a:sym typeface="+mn-lt"/>
              </a:rPr>
              <a:t>院两级领导班子利用一周左右时间，以理论学习中心组等</a:t>
            </a:r>
            <a:r>
              <a:rPr lang="zh-CN" altLang="en-US" dirty="0" smtClean="0">
                <a:cs typeface="+mn-ea"/>
                <a:sym typeface="+mn-lt"/>
              </a:rPr>
              <a:t>形式分</a:t>
            </a:r>
            <a:r>
              <a:rPr lang="zh-CN" altLang="en-US" dirty="0">
                <a:cs typeface="+mn-ea"/>
                <a:sym typeface="+mn-lt"/>
              </a:rPr>
              <a:t>专题组织集中研讨交流， 强化深读精读、细悟细研、自检自省</a:t>
            </a:r>
            <a:r>
              <a:rPr lang="zh-CN" altLang="en-US" dirty="0" smtClean="0">
                <a:cs typeface="+mn-ea"/>
                <a:sym typeface="+mn-lt"/>
              </a:rPr>
              <a:t>。结合</a:t>
            </a:r>
            <a:r>
              <a:rPr lang="zh-CN" altLang="en-US" dirty="0">
                <a:cs typeface="+mn-ea"/>
                <a:sym typeface="+mn-lt"/>
              </a:rPr>
              <a:t>专题安排，适时邀请相关专家进行“导学”辅导，为</a:t>
            </a:r>
            <a:r>
              <a:rPr lang="zh-CN" altLang="en-US" dirty="0" smtClean="0">
                <a:cs typeface="+mn-ea"/>
                <a:sym typeface="+mn-lt"/>
              </a:rPr>
              <a:t>领导干部</a:t>
            </a:r>
            <a:r>
              <a:rPr lang="zh-CN" altLang="en-US" dirty="0">
                <a:cs typeface="+mn-ea"/>
                <a:sym typeface="+mn-lt"/>
              </a:rPr>
              <a:t>开展“辩学”研讨做好理论政策解读，释疑解惑、开拓思维。</a:t>
            </a:r>
          </a:p>
        </p:txBody>
      </p:sp>
      <p:sp>
        <p:nvSpPr>
          <p:cNvPr id="18" name="Aitds8">
            <a:extLst>
              <a:ext uri="{FF2B5EF4-FFF2-40B4-BE49-F238E27FC236}">
                <a16:creationId xmlns:a16="http://schemas.microsoft.com/office/drawing/2014/main" id="{3B986BD9-76C9-4C85-88AB-02AF4AC310DE}"/>
              </a:ext>
            </a:extLst>
          </p:cNvPr>
          <p:cNvSpPr/>
          <p:nvPr/>
        </p:nvSpPr>
        <p:spPr>
          <a:xfrm>
            <a:off x="749205" y="2655380"/>
            <a:ext cx="139033" cy="95867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19" name="Aitds5">
            <a:extLst>
              <a:ext uri="{FF2B5EF4-FFF2-40B4-BE49-F238E27FC236}">
                <a16:creationId xmlns:a16="http://schemas.microsoft.com/office/drawing/2014/main" id="{A2C1DA90-0040-4EDC-8225-9AC16E6829D3}"/>
              </a:ext>
            </a:extLst>
          </p:cNvPr>
          <p:cNvGrpSpPr/>
          <p:nvPr>
            <p:custDataLst>
              <p:tags r:id="rId1"/>
            </p:custDataLst>
          </p:nvPr>
        </p:nvGrpSpPr>
        <p:grpSpPr>
          <a:xfrm>
            <a:off x="1559724" y="4516982"/>
            <a:ext cx="9119162" cy="2259379"/>
            <a:chOff x="815798" y="3895234"/>
            <a:chExt cx="3934132" cy="2472297"/>
          </a:xfrm>
        </p:grpSpPr>
        <p:sp>
          <p:nvSpPr>
            <p:cNvPr id="20" name="Aitds5-1">
              <a:extLst>
                <a:ext uri="{FF2B5EF4-FFF2-40B4-BE49-F238E27FC236}">
                  <a16:creationId xmlns:a16="http://schemas.microsoft.com/office/drawing/2014/main" id="{DF9B30C7-3718-4E92-B919-662459031707}"/>
                </a:ext>
              </a:extLst>
            </p:cNvPr>
            <p:cNvSpPr/>
            <p:nvPr>
              <p:custDataLst>
                <p:tags r:id="rId3"/>
              </p:custDataLst>
            </p:nvPr>
          </p:nvSpPr>
          <p:spPr>
            <a:xfrm>
              <a:off x="815798" y="4304880"/>
              <a:ext cx="3925828" cy="2062651"/>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sz="1600" dirty="0">
                  <a:cs typeface="+mn-ea"/>
                  <a:sym typeface="+mn-lt"/>
                </a:rPr>
                <a:t>重点是深刻领悟开展学习贯彻习近平新时代中国特色</a:t>
              </a:r>
              <a:r>
                <a:rPr lang="zh-CN" altLang="en-US" sz="1600" dirty="0" smtClean="0">
                  <a:cs typeface="+mn-ea"/>
                  <a:sym typeface="+mn-lt"/>
                </a:rPr>
                <a:t>社会主义</a:t>
              </a:r>
              <a:r>
                <a:rPr lang="zh-CN" altLang="en-US" sz="1600" dirty="0">
                  <a:cs typeface="+mn-ea"/>
                  <a:sym typeface="+mn-lt"/>
                </a:rPr>
                <a:t>思想主题教育的重大意义，引导党员领导干部深刻理解其</a:t>
              </a:r>
              <a:r>
                <a:rPr lang="zh-CN" altLang="en-US" sz="1600" dirty="0" smtClean="0">
                  <a:cs typeface="+mn-ea"/>
                  <a:sym typeface="+mn-lt"/>
                </a:rPr>
                <a:t>时代</a:t>
              </a:r>
              <a:r>
                <a:rPr lang="zh-CN" altLang="en-US" sz="1600" dirty="0">
                  <a:cs typeface="+mn-ea"/>
                  <a:sym typeface="+mn-lt"/>
                </a:rPr>
                <a:t>意义、理论意义、实践意义、世界意义。 深刻领悟</a:t>
              </a:r>
              <a:r>
                <a:rPr lang="zh-CN" altLang="en-US" sz="1600" dirty="0" smtClean="0">
                  <a:cs typeface="+mn-ea"/>
                  <a:sym typeface="+mn-lt"/>
                </a:rPr>
                <a:t>“两个确立”的</a:t>
              </a:r>
              <a:r>
                <a:rPr lang="zh-CN" altLang="en-US" sz="1600" dirty="0">
                  <a:cs typeface="+mn-ea"/>
                  <a:sym typeface="+mn-lt"/>
                </a:rPr>
                <a:t>决定性意义，增强“四个意识”、坚定“四个自信”、做到</a:t>
              </a:r>
              <a:r>
                <a:rPr lang="zh-CN" altLang="en-US" sz="1600" dirty="0" smtClean="0">
                  <a:cs typeface="+mn-ea"/>
                  <a:sym typeface="+mn-lt"/>
                </a:rPr>
                <a:t>“两个维护” </a:t>
              </a:r>
              <a:r>
                <a:rPr lang="en-US" altLang="zh-CN" sz="1600" dirty="0">
                  <a:cs typeface="+mn-ea"/>
                  <a:sym typeface="+mn-lt"/>
                </a:rPr>
                <a:t>,</a:t>
              </a:r>
              <a:r>
                <a:rPr lang="zh-CN" altLang="en-US" sz="1600" dirty="0">
                  <a:cs typeface="+mn-ea"/>
                  <a:sym typeface="+mn-lt"/>
                </a:rPr>
                <a:t>坚定不移在思想上政治上行动上同党中央保持高度</a:t>
              </a:r>
              <a:r>
                <a:rPr lang="zh-CN" altLang="en-US" sz="1600" dirty="0" smtClean="0">
                  <a:cs typeface="+mn-ea"/>
                  <a:sym typeface="+mn-lt"/>
                </a:rPr>
                <a:t>一致</a:t>
              </a:r>
              <a:r>
                <a:rPr lang="zh-CN" altLang="en-US" sz="1600" dirty="0">
                  <a:cs typeface="+mn-ea"/>
                  <a:sym typeface="+mn-lt"/>
                </a:rPr>
                <a:t>，做到真学、真懂、真信、真讲、真用。切实增强用党的</a:t>
              </a:r>
              <a:r>
                <a:rPr lang="zh-CN" altLang="en-US" sz="1600" dirty="0" smtClean="0">
                  <a:cs typeface="+mn-ea"/>
                  <a:sym typeface="+mn-lt"/>
                </a:rPr>
                <a:t>创新理论</a:t>
              </a:r>
              <a:r>
                <a:rPr lang="zh-CN" altLang="en-US" sz="1600" dirty="0">
                  <a:cs typeface="+mn-ea"/>
                  <a:sym typeface="+mn-lt"/>
                </a:rPr>
                <a:t>武装头脑的思想自觉和行动自觉，更好统一思想、统一意志</a:t>
              </a:r>
              <a:r>
                <a:rPr lang="zh-CN" altLang="en-US" sz="1600" dirty="0" smtClean="0">
                  <a:cs typeface="+mn-ea"/>
                  <a:sym typeface="+mn-lt"/>
                </a:rPr>
                <a:t>、统一</a:t>
              </a:r>
              <a:r>
                <a:rPr lang="zh-CN" altLang="en-US" sz="1600" dirty="0">
                  <a:cs typeface="+mn-ea"/>
                  <a:sym typeface="+mn-lt"/>
                </a:rPr>
                <a:t>行动。</a:t>
              </a:r>
            </a:p>
          </p:txBody>
        </p:sp>
        <p:sp>
          <p:nvSpPr>
            <p:cNvPr id="21" name="Aitds5-2">
              <a:extLst>
                <a:ext uri="{FF2B5EF4-FFF2-40B4-BE49-F238E27FC236}">
                  <a16:creationId xmlns:a16="http://schemas.microsoft.com/office/drawing/2014/main" id="{0F44F813-0CB8-43A7-8AE9-AD77F9FCFA87}"/>
                </a:ext>
              </a:extLst>
            </p:cNvPr>
            <p:cNvSpPr/>
            <p:nvPr>
              <p:custDataLst>
                <p:tags r:id="rId4"/>
              </p:custDataLst>
            </p:nvPr>
          </p:nvSpPr>
          <p:spPr>
            <a:xfrm>
              <a:off x="815798" y="3895234"/>
              <a:ext cx="3934132" cy="2278839"/>
            </a:xfrm>
            <a:prstGeom prst="roundRect">
              <a:avLst>
                <a:gd name="adj" fmla="val 3906"/>
              </a:avLst>
            </a:prstGeom>
            <a:noFill/>
            <a:ln>
              <a:solidFill>
                <a:srgbClr val="D8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24" name="Aitds7">
            <a:extLst>
              <a:ext uri="{FF2B5EF4-FFF2-40B4-BE49-F238E27FC236}">
                <a16:creationId xmlns:a16="http://schemas.microsoft.com/office/drawing/2014/main" id="{B7E0D558-1133-4516-843E-036BC5A81335}"/>
              </a:ext>
            </a:extLst>
          </p:cNvPr>
          <p:cNvSpPr/>
          <p:nvPr>
            <p:custDataLst>
              <p:tags r:id="rId2"/>
            </p:custDataLst>
          </p:nvPr>
        </p:nvSpPr>
        <p:spPr>
          <a:xfrm>
            <a:off x="2255875" y="4096644"/>
            <a:ext cx="7726860" cy="794704"/>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zh-CN" altLang="en-US" sz="2000" b="1" dirty="0">
                <a:solidFill>
                  <a:prstClr val="white"/>
                </a:solidFill>
                <a:effectLst>
                  <a:outerShdw blurRad="38100" dist="38100" dir="2700000" algn="tl">
                    <a:srgbClr val="000000">
                      <a:alpha val="43137"/>
                    </a:srgbClr>
                  </a:outerShdw>
                </a:effectLst>
                <a:cs typeface="+mn-ea"/>
                <a:sym typeface="+mn-lt"/>
              </a:rPr>
              <a:t>专题一：以习近平新时代中国特色社会主义思想凝心铸魂</a:t>
            </a:r>
            <a:r>
              <a:rPr lang="zh-CN" altLang="en-US" sz="2000" b="1" dirty="0" smtClean="0">
                <a:solidFill>
                  <a:prstClr val="white"/>
                </a:solidFill>
                <a:effectLst>
                  <a:outerShdw blurRad="38100" dist="38100" dir="2700000" algn="tl">
                    <a:srgbClr val="000000">
                      <a:alpha val="43137"/>
                    </a:srgbClr>
                  </a:outerShdw>
                </a:effectLst>
                <a:cs typeface="+mn-ea"/>
                <a:sym typeface="+mn-lt"/>
              </a:rPr>
              <a:t>，</a:t>
            </a:r>
            <a:endParaRPr lang="en-US" altLang="zh-CN" sz="2000" b="1" dirty="0" smtClean="0">
              <a:solidFill>
                <a:prstClr val="white"/>
              </a:solidFill>
              <a:effectLst>
                <a:outerShdw blurRad="38100" dist="38100" dir="2700000" algn="tl">
                  <a:srgbClr val="000000">
                    <a:alpha val="43137"/>
                  </a:srgbClr>
                </a:outerShdw>
              </a:effectLst>
              <a:cs typeface="+mn-ea"/>
              <a:sym typeface="+mn-lt"/>
            </a:endParaRPr>
          </a:p>
          <a:p>
            <a:pPr lvl="0" algn="ctr" defTabSz="914377">
              <a:defRPr/>
            </a:pPr>
            <a:r>
              <a:rPr lang="zh-CN" altLang="en-US" sz="2000" b="1" dirty="0" smtClean="0">
                <a:solidFill>
                  <a:prstClr val="white"/>
                </a:solidFill>
                <a:effectLst>
                  <a:outerShdw blurRad="38100" dist="38100" dir="2700000" algn="tl">
                    <a:srgbClr val="000000">
                      <a:alpha val="43137"/>
                    </a:srgbClr>
                  </a:outerShdw>
                </a:effectLst>
                <a:cs typeface="+mn-ea"/>
                <a:sym typeface="+mn-lt"/>
              </a:rPr>
              <a:t>推动</a:t>
            </a:r>
            <a:r>
              <a:rPr lang="zh-CN" altLang="en-US" sz="2000" b="1" dirty="0">
                <a:solidFill>
                  <a:prstClr val="white"/>
                </a:solidFill>
                <a:effectLst>
                  <a:outerShdw blurRad="38100" dist="38100" dir="2700000" algn="tl">
                    <a:srgbClr val="000000">
                      <a:alpha val="43137"/>
                    </a:srgbClr>
                  </a:outerShdw>
                </a:effectLst>
                <a:cs typeface="+mn-ea"/>
                <a:sym typeface="+mn-lt"/>
              </a:rPr>
              <a:t>理论武装持续走深走实</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Tree>
    <p:extLst>
      <p:ext uri="{BB962C8B-B14F-4D97-AF65-F5344CB8AC3E}">
        <p14:creationId xmlns:p14="http://schemas.microsoft.com/office/powerpoint/2010/main" val="1630901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2000"/>
                                        <p:tgtEl>
                                          <p:spTgt spid="17"/>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16" presetClass="entr" presetSubtype="26"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Horizont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0" grpId="0" animBg="1"/>
      <p:bldP spid="11" grpId="0" animBg="1"/>
      <p:bldP spid="15" grpId="0"/>
      <p:bldP spid="16" grpId="0" animBg="1"/>
      <p:bldP spid="17" grpId="0"/>
      <p:bldP spid="18"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10" name="Aitds2">
            <a:extLst>
              <a:ext uri="{FF2B5EF4-FFF2-40B4-BE49-F238E27FC236}">
                <a16:creationId xmlns:a16="http://schemas.microsoft.com/office/drawing/2014/main" id="{AABE50B3-E69B-4EBB-BAF9-E459FBFAF1C8}"/>
              </a:ext>
            </a:extLst>
          </p:cNvPr>
          <p:cNvSpPr/>
          <p:nvPr/>
        </p:nvSpPr>
        <p:spPr>
          <a:xfrm>
            <a:off x="1679574" y="1144445"/>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11" name="Aitds3">
            <a:extLst>
              <a:ext uri="{FF2B5EF4-FFF2-40B4-BE49-F238E27FC236}">
                <a16:creationId xmlns:a16="http://schemas.microsoft.com/office/drawing/2014/main" id="{736CEF03-8051-4D34-B4AA-B813DEA2F201}"/>
              </a:ext>
            </a:extLst>
          </p:cNvPr>
          <p:cNvSpPr/>
          <p:nvPr/>
        </p:nvSpPr>
        <p:spPr>
          <a:xfrm>
            <a:off x="0" y="1268039"/>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12" name="Aitds4">
            <a:extLst>
              <a:ext uri="{FF2B5EF4-FFF2-40B4-BE49-F238E27FC236}">
                <a16:creationId xmlns:a16="http://schemas.microsoft.com/office/drawing/2014/main" id="{EC1A3EEE-AED9-4D46-A161-1E56CFC81775}"/>
              </a:ext>
            </a:extLst>
          </p:cNvPr>
          <p:cNvGrpSpPr>
            <a:grpSpLocks/>
          </p:cNvGrpSpPr>
          <p:nvPr/>
        </p:nvGrpSpPr>
        <p:grpSpPr bwMode="auto">
          <a:xfrm>
            <a:off x="11013012" y="1453569"/>
            <a:ext cx="554037" cy="555625"/>
            <a:chOff x="9205771" y="1936782"/>
            <a:chExt cx="554905" cy="554905"/>
          </a:xfrm>
        </p:grpSpPr>
        <p:sp>
          <p:nvSpPr>
            <p:cNvPr id="13"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14"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a:solidFill>
                    <a:srgbClr val="FFFFFF"/>
                  </a:solidFill>
                  <a:latin typeface="+mn-lt"/>
                  <a:ea typeface="+mn-ea"/>
                  <a:cs typeface="+mn-ea"/>
                  <a:sym typeface="+mn-lt"/>
                </a:rPr>
                <a:t>01</a:t>
              </a:r>
              <a:endParaRPr lang="zh-CN" altLang="en-US" sz="1867" kern="0" dirty="0">
                <a:solidFill>
                  <a:srgbClr val="FFFFFF"/>
                </a:solidFill>
                <a:latin typeface="+mn-lt"/>
                <a:ea typeface="+mn-ea"/>
                <a:cs typeface="+mn-ea"/>
                <a:sym typeface="+mn-lt"/>
              </a:endParaRPr>
            </a:p>
          </p:txBody>
        </p:sp>
      </p:grpSp>
      <p:sp>
        <p:nvSpPr>
          <p:cNvPr id="15" name="Aitds5">
            <a:extLst>
              <a:ext uri="{FF2B5EF4-FFF2-40B4-BE49-F238E27FC236}">
                <a16:creationId xmlns:a16="http://schemas.microsoft.com/office/drawing/2014/main" id="{292CBD93-F700-4A15-8264-0A9BA12B992F}"/>
              </a:ext>
            </a:extLst>
          </p:cNvPr>
          <p:cNvSpPr/>
          <p:nvPr/>
        </p:nvSpPr>
        <p:spPr>
          <a:xfrm>
            <a:off x="2162359" y="1302656"/>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smtClean="0">
                <a:solidFill>
                  <a:srgbClr val="C00000"/>
                </a:solidFill>
                <a:cs typeface="+mn-ea"/>
                <a:sym typeface="+mn-lt"/>
              </a:rPr>
              <a:t>理论</a:t>
            </a:r>
            <a:r>
              <a:rPr lang="zh-CN" altLang="en-US" sz="2800" spc="-200" dirty="0">
                <a:solidFill>
                  <a:srgbClr val="C00000"/>
                </a:solidFill>
                <a:cs typeface="+mn-ea"/>
                <a:sym typeface="+mn-lt"/>
              </a:rPr>
              <a:t>学习</a:t>
            </a:r>
          </a:p>
        </p:txBody>
      </p:sp>
      <p:grpSp>
        <p:nvGrpSpPr>
          <p:cNvPr id="19" name="Aitds5">
            <a:extLst>
              <a:ext uri="{FF2B5EF4-FFF2-40B4-BE49-F238E27FC236}">
                <a16:creationId xmlns:a16="http://schemas.microsoft.com/office/drawing/2014/main" id="{A2C1DA90-0040-4EDC-8225-9AC16E6829D3}"/>
              </a:ext>
            </a:extLst>
          </p:cNvPr>
          <p:cNvGrpSpPr/>
          <p:nvPr>
            <p:custDataLst>
              <p:tags r:id="rId1"/>
            </p:custDataLst>
          </p:nvPr>
        </p:nvGrpSpPr>
        <p:grpSpPr>
          <a:xfrm>
            <a:off x="188686" y="2739618"/>
            <a:ext cx="5128626" cy="3683376"/>
            <a:chOff x="794008" y="3895234"/>
            <a:chExt cx="3955922" cy="2301407"/>
          </a:xfrm>
        </p:grpSpPr>
        <p:sp>
          <p:nvSpPr>
            <p:cNvPr id="20" name="Aitds5-1">
              <a:extLst>
                <a:ext uri="{FF2B5EF4-FFF2-40B4-BE49-F238E27FC236}">
                  <a16:creationId xmlns:a16="http://schemas.microsoft.com/office/drawing/2014/main" id="{DF9B30C7-3718-4E92-B919-662459031707}"/>
                </a:ext>
              </a:extLst>
            </p:cNvPr>
            <p:cNvSpPr/>
            <p:nvPr>
              <p:custDataLst>
                <p:tags r:id="rId7"/>
              </p:custDataLst>
            </p:nvPr>
          </p:nvSpPr>
          <p:spPr>
            <a:xfrm>
              <a:off x="794008" y="4163923"/>
              <a:ext cx="3925828" cy="2032718"/>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sz="1600" dirty="0">
                  <a:cs typeface="+mn-ea"/>
                  <a:sym typeface="+mn-lt"/>
                </a:rPr>
                <a:t>重点是深入学习习近平总书记关于教育的重要论述，尤其是深入学习“教育、科技、人才是全面建设社会主义现代化国家的基础性、战略性支撑”的重大意义，自觉把科技是第一生产力、人才是第一资源、创新是第一动力统筹起来，努力提升服务科教兴国战略、人才强国战略、创新驱动发展战略能力和水平。按照习近平总书记给我校老教授回信精神要求，坚持特色、争创一流，努力探索出一条行业特色高校服务国家战略、建设世界一流大学的新路径。</a:t>
              </a:r>
            </a:p>
          </p:txBody>
        </p:sp>
        <p:sp>
          <p:nvSpPr>
            <p:cNvPr id="21" name="Aitds5-2">
              <a:extLst>
                <a:ext uri="{FF2B5EF4-FFF2-40B4-BE49-F238E27FC236}">
                  <a16:creationId xmlns:a16="http://schemas.microsoft.com/office/drawing/2014/main" id="{0F44F813-0CB8-43A7-8AE9-AD77F9FCFA87}"/>
                </a:ext>
              </a:extLst>
            </p:cNvPr>
            <p:cNvSpPr/>
            <p:nvPr>
              <p:custDataLst>
                <p:tags r:id="rId8"/>
              </p:custDataLst>
            </p:nvPr>
          </p:nvSpPr>
          <p:spPr>
            <a:xfrm>
              <a:off x="815798" y="3895234"/>
              <a:ext cx="3934132" cy="2278839"/>
            </a:xfrm>
            <a:prstGeom prst="roundRect">
              <a:avLst>
                <a:gd name="adj" fmla="val 3906"/>
              </a:avLst>
            </a:prstGeom>
            <a:noFill/>
            <a:ln>
              <a:solidFill>
                <a:srgbClr val="D8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24" name="Aitds7">
            <a:extLst>
              <a:ext uri="{FF2B5EF4-FFF2-40B4-BE49-F238E27FC236}">
                <a16:creationId xmlns:a16="http://schemas.microsoft.com/office/drawing/2014/main" id="{B7E0D558-1133-4516-843E-036BC5A81335}"/>
              </a:ext>
            </a:extLst>
          </p:cNvPr>
          <p:cNvSpPr/>
          <p:nvPr>
            <p:custDataLst>
              <p:tags r:id="rId2"/>
            </p:custDataLst>
          </p:nvPr>
        </p:nvSpPr>
        <p:spPr>
          <a:xfrm>
            <a:off x="79076" y="2319280"/>
            <a:ext cx="5459857" cy="794704"/>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zh-CN" altLang="en-US" sz="2000" b="1" dirty="0">
                <a:solidFill>
                  <a:prstClr val="white"/>
                </a:solidFill>
                <a:effectLst>
                  <a:outerShdw blurRad="38100" dist="38100" dir="2700000" algn="tl">
                    <a:srgbClr val="000000">
                      <a:alpha val="43137"/>
                    </a:srgbClr>
                  </a:outerShdw>
                </a:effectLst>
                <a:cs typeface="+mn-ea"/>
                <a:sym typeface="+mn-lt"/>
              </a:rPr>
              <a:t>专题二：用习近平新时代中国特色社会主义思想指导实践，推进学校教育事业高质量发展</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grpSp>
        <p:nvGrpSpPr>
          <p:cNvPr id="34" name="Aitds5">
            <a:extLst>
              <a:ext uri="{FF2B5EF4-FFF2-40B4-BE49-F238E27FC236}">
                <a16:creationId xmlns:a16="http://schemas.microsoft.com/office/drawing/2014/main" id="{A2C1DA90-0040-4EDC-8225-9AC16E6829D3}"/>
              </a:ext>
            </a:extLst>
          </p:cNvPr>
          <p:cNvGrpSpPr/>
          <p:nvPr>
            <p:custDataLst>
              <p:tags r:id="rId3"/>
            </p:custDataLst>
          </p:nvPr>
        </p:nvGrpSpPr>
        <p:grpSpPr>
          <a:xfrm>
            <a:off x="5538933" y="2758600"/>
            <a:ext cx="6493690" cy="4075445"/>
            <a:chOff x="794008" y="3895233"/>
            <a:chExt cx="4009238" cy="2369437"/>
          </a:xfrm>
        </p:grpSpPr>
        <p:sp>
          <p:nvSpPr>
            <p:cNvPr id="35" name="Aitds5-1">
              <a:extLst>
                <a:ext uri="{FF2B5EF4-FFF2-40B4-BE49-F238E27FC236}">
                  <a16:creationId xmlns:a16="http://schemas.microsoft.com/office/drawing/2014/main" id="{DF9B30C7-3718-4E92-B919-662459031707}"/>
                </a:ext>
              </a:extLst>
            </p:cNvPr>
            <p:cNvSpPr/>
            <p:nvPr>
              <p:custDataLst>
                <p:tags r:id="rId5"/>
              </p:custDataLst>
            </p:nvPr>
          </p:nvSpPr>
          <p:spPr>
            <a:xfrm>
              <a:off x="794008" y="4163923"/>
              <a:ext cx="4009238" cy="2100747"/>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sz="1600" dirty="0">
                  <a:cs typeface="+mn-ea"/>
                  <a:sym typeface="+mn-lt"/>
                </a:rPr>
                <a:t>重点是深入学习习近平总书记关于“六个坚持”的重要论述</a:t>
              </a:r>
              <a:r>
                <a:rPr lang="zh-CN" altLang="en-US" sz="1600" dirty="0" smtClean="0">
                  <a:cs typeface="+mn-ea"/>
                  <a:sym typeface="+mn-lt"/>
                </a:rPr>
                <a:t>，尤其</a:t>
              </a:r>
              <a:r>
                <a:rPr lang="zh-CN" altLang="en-US" sz="1600" dirty="0">
                  <a:cs typeface="+mn-ea"/>
                  <a:sym typeface="+mn-lt"/>
                </a:rPr>
                <a:t>是深入学习坚持问题导向，着力破解制约学校事业发展的</a:t>
              </a:r>
              <a:r>
                <a:rPr lang="zh-CN" altLang="en-US" sz="1600" dirty="0" smtClean="0">
                  <a:cs typeface="+mn-ea"/>
                  <a:sym typeface="+mn-lt"/>
                </a:rPr>
                <a:t>关键</a:t>
              </a:r>
              <a:r>
                <a:rPr lang="zh-CN" altLang="en-US" sz="1600" dirty="0">
                  <a:cs typeface="+mn-ea"/>
                  <a:sym typeface="+mn-lt"/>
                </a:rPr>
                <a:t>矛盾。强化问题意识， 大兴调查研究之风， 深入教育一线， </a:t>
              </a:r>
              <a:r>
                <a:rPr lang="zh-CN" altLang="en-US" sz="1600" dirty="0" smtClean="0">
                  <a:cs typeface="+mn-ea"/>
                  <a:sym typeface="+mn-lt"/>
                </a:rPr>
                <a:t>聚焦</a:t>
              </a:r>
              <a:r>
                <a:rPr lang="zh-CN" altLang="en-US" sz="1600" dirty="0">
                  <a:cs typeface="+mn-ea"/>
                  <a:sym typeface="+mn-lt"/>
                </a:rPr>
                <a:t>“国之大者”“学校发展”“师生关切”， 努力找到并解决那些</a:t>
              </a:r>
              <a:r>
                <a:rPr lang="zh-CN" altLang="en-US" sz="1600" dirty="0" smtClean="0">
                  <a:cs typeface="+mn-ea"/>
                  <a:sym typeface="+mn-lt"/>
                </a:rPr>
                <a:t>抑制</a:t>
              </a:r>
              <a:r>
                <a:rPr lang="zh-CN" altLang="en-US" sz="1600" dirty="0">
                  <a:cs typeface="+mn-ea"/>
                  <a:sym typeface="+mn-lt"/>
                </a:rPr>
                <a:t>教育活力、制约学校发展、降低师生获得感和满意度的基本</a:t>
              </a:r>
              <a:r>
                <a:rPr lang="zh-CN" altLang="en-US" sz="1600" dirty="0" smtClean="0">
                  <a:cs typeface="+mn-ea"/>
                  <a:sym typeface="+mn-lt"/>
                </a:rPr>
                <a:t>问题</a:t>
              </a:r>
              <a:r>
                <a:rPr lang="zh-CN" altLang="en-US" sz="1600" dirty="0">
                  <a:cs typeface="+mn-ea"/>
                  <a:sym typeface="+mn-lt"/>
                </a:rPr>
                <a:t>、重大问题和前沿问题， 做到边调研边学习边对照检查，在</a:t>
              </a:r>
              <a:r>
                <a:rPr lang="zh-CN" altLang="en-US" sz="1600" dirty="0" smtClean="0">
                  <a:cs typeface="+mn-ea"/>
                  <a:sym typeface="+mn-lt"/>
                </a:rPr>
                <a:t>调研</a:t>
              </a:r>
              <a:r>
                <a:rPr lang="zh-CN" altLang="en-US" sz="1600" dirty="0">
                  <a:cs typeface="+mn-ea"/>
                  <a:sym typeface="+mn-lt"/>
                </a:rPr>
                <a:t>中深化理解和感悟，把开展主题教育同解决实际问题结合起来</a:t>
              </a:r>
              <a:r>
                <a:rPr lang="zh-CN" altLang="en-US" sz="1600" dirty="0" smtClean="0">
                  <a:cs typeface="+mn-ea"/>
                  <a:sym typeface="+mn-lt"/>
                </a:rPr>
                <a:t>，切实</a:t>
              </a:r>
              <a:r>
                <a:rPr lang="zh-CN" altLang="en-US" sz="1600" dirty="0">
                  <a:cs typeface="+mn-ea"/>
                  <a:sym typeface="+mn-lt"/>
                </a:rPr>
                <a:t>把学习成效转化为工作动力和成效。</a:t>
              </a:r>
            </a:p>
            <a:p>
              <a:pPr marR="0" lvl="0" indent="0" algn="just" fontAlgn="auto">
                <a:lnSpc>
                  <a:spcPct val="130000"/>
                </a:lnSpc>
                <a:spcBef>
                  <a:spcPts val="0"/>
                </a:spcBef>
                <a:spcAft>
                  <a:spcPts val="0"/>
                </a:spcAft>
                <a:buClrTx/>
                <a:buSzTx/>
                <a:buFontTx/>
                <a:buNone/>
                <a:tabLst/>
                <a:defRPr/>
              </a:pPr>
              <a:r>
                <a:rPr lang="zh-CN" altLang="en-US" sz="1600" dirty="0">
                  <a:cs typeface="+mn-ea"/>
                  <a:sym typeface="+mn-lt"/>
                </a:rPr>
                <a:t>校院两级领导班子围绕以上专题，以校院两级理论学习</a:t>
              </a:r>
              <a:r>
                <a:rPr lang="zh-CN" altLang="en-US" sz="1600" dirty="0" smtClean="0">
                  <a:cs typeface="+mn-ea"/>
                  <a:sym typeface="+mn-lt"/>
                </a:rPr>
                <a:t>中心组</a:t>
              </a:r>
              <a:r>
                <a:rPr lang="zh-CN" altLang="en-US" sz="1600" dirty="0">
                  <a:cs typeface="+mn-ea"/>
                  <a:sym typeface="+mn-lt"/>
                </a:rPr>
                <a:t>的形式开展集中研讨，交流运用党的创新理论解决实际问题</a:t>
              </a:r>
              <a:r>
                <a:rPr lang="zh-CN" altLang="en-US" sz="1600" dirty="0" smtClean="0">
                  <a:cs typeface="+mn-ea"/>
                  <a:sym typeface="+mn-lt"/>
                </a:rPr>
                <a:t>、服务</a:t>
              </a:r>
              <a:r>
                <a:rPr lang="zh-CN" altLang="en-US" sz="1600" dirty="0">
                  <a:cs typeface="+mn-ea"/>
                  <a:sym typeface="+mn-lt"/>
                </a:rPr>
                <a:t>师生需求的具体案例和体会，提出改进工作、推动发展的思路措施。集中研讨的具体安排另行</a:t>
              </a:r>
              <a:r>
                <a:rPr lang="zh-CN" altLang="en-US" sz="1600" dirty="0" smtClean="0">
                  <a:cs typeface="+mn-ea"/>
                  <a:sym typeface="+mn-lt"/>
                </a:rPr>
                <a:t>制定。</a:t>
              </a:r>
              <a:endParaRPr lang="zh-CN" altLang="en-US" sz="1600" dirty="0">
                <a:cs typeface="+mn-ea"/>
                <a:sym typeface="+mn-lt"/>
              </a:endParaRPr>
            </a:p>
          </p:txBody>
        </p:sp>
        <p:sp>
          <p:nvSpPr>
            <p:cNvPr id="36" name="Aitds5-2">
              <a:extLst>
                <a:ext uri="{FF2B5EF4-FFF2-40B4-BE49-F238E27FC236}">
                  <a16:creationId xmlns:a16="http://schemas.microsoft.com/office/drawing/2014/main" id="{0F44F813-0CB8-43A7-8AE9-AD77F9FCFA87}"/>
                </a:ext>
              </a:extLst>
            </p:cNvPr>
            <p:cNvSpPr/>
            <p:nvPr>
              <p:custDataLst>
                <p:tags r:id="rId6"/>
              </p:custDataLst>
            </p:nvPr>
          </p:nvSpPr>
          <p:spPr>
            <a:xfrm>
              <a:off x="815797" y="3895233"/>
              <a:ext cx="3987449" cy="2369436"/>
            </a:xfrm>
            <a:prstGeom prst="roundRect">
              <a:avLst>
                <a:gd name="adj" fmla="val 3906"/>
              </a:avLst>
            </a:prstGeom>
            <a:noFill/>
            <a:ln>
              <a:solidFill>
                <a:srgbClr val="D8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37" name="Aitds7">
            <a:extLst>
              <a:ext uri="{FF2B5EF4-FFF2-40B4-BE49-F238E27FC236}">
                <a16:creationId xmlns:a16="http://schemas.microsoft.com/office/drawing/2014/main" id="{B7E0D558-1133-4516-843E-036BC5A81335}"/>
              </a:ext>
            </a:extLst>
          </p:cNvPr>
          <p:cNvSpPr/>
          <p:nvPr>
            <p:custDataLst>
              <p:tags r:id="rId4"/>
            </p:custDataLst>
          </p:nvPr>
        </p:nvSpPr>
        <p:spPr>
          <a:xfrm>
            <a:off x="5826341" y="2328865"/>
            <a:ext cx="5954163" cy="794704"/>
          </a:xfrm>
          <a:prstGeom prst="round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zh-CN" altLang="en-US" sz="2000" b="1" dirty="0">
                <a:solidFill>
                  <a:prstClr val="white"/>
                </a:solidFill>
                <a:effectLst>
                  <a:outerShdw blurRad="38100" dist="38100" dir="2700000" algn="tl">
                    <a:srgbClr val="000000">
                      <a:alpha val="43137"/>
                    </a:srgbClr>
                  </a:outerShdw>
                </a:effectLst>
                <a:cs typeface="+mn-ea"/>
                <a:sym typeface="+mn-lt"/>
              </a:rPr>
              <a:t>专题三：对照习近平新时代中国特色社会主义思想查摆</a:t>
            </a:r>
            <a:r>
              <a:rPr lang="zh-CN" altLang="en-US" sz="2000" b="1" dirty="0" smtClean="0">
                <a:solidFill>
                  <a:prstClr val="white"/>
                </a:solidFill>
                <a:effectLst>
                  <a:outerShdw blurRad="38100" dist="38100" dir="2700000" algn="tl">
                    <a:srgbClr val="000000">
                      <a:alpha val="43137"/>
                    </a:srgbClr>
                  </a:outerShdw>
                </a:effectLst>
                <a:cs typeface="+mn-ea"/>
                <a:sym typeface="+mn-lt"/>
              </a:rPr>
              <a:t>问题狠抓</a:t>
            </a:r>
            <a:r>
              <a:rPr lang="zh-CN" altLang="en-US" sz="2000" b="1" dirty="0">
                <a:solidFill>
                  <a:prstClr val="white"/>
                </a:solidFill>
                <a:effectLst>
                  <a:outerShdw blurRad="38100" dist="38100" dir="2700000" algn="tl">
                    <a:srgbClr val="000000">
                      <a:alpha val="43137"/>
                    </a:srgbClr>
                  </a:outerShdw>
                </a:effectLst>
                <a:cs typeface="+mn-ea"/>
                <a:sym typeface="+mn-lt"/>
              </a:rPr>
              <a:t>落实，不断增强师生获得感和满意度</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Tree>
    <p:extLst>
      <p:ext uri="{BB962C8B-B14F-4D97-AF65-F5344CB8AC3E}">
        <p14:creationId xmlns:p14="http://schemas.microsoft.com/office/powerpoint/2010/main" val="3449682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6" presetClass="entr" presetSubtype="26"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Horizontal)">
                                      <p:cBhvr>
                                        <p:cTn id="38" dur="500"/>
                                        <p:tgtEl>
                                          <p:spTgt spid="19"/>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16" presetClass="entr" presetSubtype="2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inHorizontal)">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0" grpId="0" animBg="1"/>
      <p:bldP spid="11" grpId="0" animBg="1"/>
      <p:bldP spid="15" grpId="0"/>
      <p:bldP spid="24"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10" name="Aitds2">
            <a:extLst>
              <a:ext uri="{FF2B5EF4-FFF2-40B4-BE49-F238E27FC236}">
                <a16:creationId xmlns:a16="http://schemas.microsoft.com/office/drawing/2014/main" id="{AABE50B3-E69B-4EBB-BAF9-E459FBFAF1C8}"/>
              </a:ext>
            </a:extLst>
          </p:cNvPr>
          <p:cNvSpPr/>
          <p:nvPr/>
        </p:nvSpPr>
        <p:spPr>
          <a:xfrm>
            <a:off x="1679574" y="1144445"/>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11" name="Aitds3">
            <a:extLst>
              <a:ext uri="{FF2B5EF4-FFF2-40B4-BE49-F238E27FC236}">
                <a16:creationId xmlns:a16="http://schemas.microsoft.com/office/drawing/2014/main" id="{736CEF03-8051-4D34-B4AA-B813DEA2F201}"/>
              </a:ext>
            </a:extLst>
          </p:cNvPr>
          <p:cNvSpPr/>
          <p:nvPr/>
        </p:nvSpPr>
        <p:spPr>
          <a:xfrm>
            <a:off x="0" y="1268039"/>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12" name="Aitds4">
            <a:extLst>
              <a:ext uri="{FF2B5EF4-FFF2-40B4-BE49-F238E27FC236}">
                <a16:creationId xmlns:a16="http://schemas.microsoft.com/office/drawing/2014/main" id="{EC1A3EEE-AED9-4D46-A161-1E56CFC81775}"/>
              </a:ext>
            </a:extLst>
          </p:cNvPr>
          <p:cNvGrpSpPr>
            <a:grpSpLocks/>
          </p:cNvGrpSpPr>
          <p:nvPr/>
        </p:nvGrpSpPr>
        <p:grpSpPr bwMode="auto">
          <a:xfrm>
            <a:off x="11013012" y="1453569"/>
            <a:ext cx="554037" cy="555625"/>
            <a:chOff x="9205771" y="1936782"/>
            <a:chExt cx="554905" cy="554905"/>
          </a:xfrm>
        </p:grpSpPr>
        <p:sp>
          <p:nvSpPr>
            <p:cNvPr id="13"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14"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a:solidFill>
                    <a:srgbClr val="FFFFFF"/>
                  </a:solidFill>
                  <a:latin typeface="+mn-lt"/>
                  <a:ea typeface="+mn-ea"/>
                  <a:cs typeface="+mn-ea"/>
                  <a:sym typeface="+mn-lt"/>
                </a:rPr>
                <a:t>01</a:t>
              </a:r>
              <a:endParaRPr lang="zh-CN" altLang="en-US" sz="1867" kern="0" dirty="0">
                <a:solidFill>
                  <a:srgbClr val="FFFFFF"/>
                </a:solidFill>
                <a:latin typeface="+mn-lt"/>
                <a:ea typeface="+mn-ea"/>
                <a:cs typeface="+mn-ea"/>
                <a:sym typeface="+mn-lt"/>
              </a:endParaRPr>
            </a:p>
          </p:txBody>
        </p:sp>
      </p:grpSp>
      <p:sp>
        <p:nvSpPr>
          <p:cNvPr id="15" name="Aitds5">
            <a:extLst>
              <a:ext uri="{FF2B5EF4-FFF2-40B4-BE49-F238E27FC236}">
                <a16:creationId xmlns:a16="http://schemas.microsoft.com/office/drawing/2014/main" id="{292CBD93-F700-4A15-8264-0A9BA12B992F}"/>
              </a:ext>
            </a:extLst>
          </p:cNvPr>
          <p:cNvSpPr/>
          <p:nvPr/>
        </p:nvSpPr>
        <p:spPr>
          <a:xfrm>
            <a:off x="2162359" y="1302656"/>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smtClean="0">
                <a:solidFill>
                  <a:srgbClr val="C00000"/>
                </a:solidFill>
                <a:cs typeface="+mn-ea"/>
                <a:sym typeface="+mn-lt"/>
              </a:rPr>
              <a:t>理论</a:t>
            </a:r>
            <a:r>
              <a:rPr lang="zh-CN" altLang="en-US" sz="2800" spc="-200" dirty="0">
                <a:solidFill>
                  <a:srgbClr val="C00000"/>
                </a:solidFill>
                <a:cs typeface="+mn-ea"/>
                <a:sym typeface="+mn-lt"/>
              </a:rPr>
              <a:t>学习</a:t>
            </a:r>
          </a:p>
        </p:txBody>
      </p:sp>
      <p:sp>
        <p:nvSpPr>
          <p:cNvPr id="16" name="Aitds6">
            <a:extLst>
              <a:ext uri="{FF2B5EF4-FFF2-40B4-BE49-F238E27FC236}">
                <a16:creationId xmlns:a16="http://schemas.microsoft.com/office/drawing/2014/main" id="{BDAE1B69-24F7-404F-BD30-950D441656C7}"/>
              </a:ext>
            </a:extLst>
          </p:cNvPr>
          <p:cNvSpPr/>
          <p:nvPr/>
        </p:nvSpPr>
        <p:spPr>
          <a:xfrm>
            <a:off x="823416" y="2715770"/>
            <a:ext cx="10617470" cy="2538399"/>
          </a:xfrm>
          <a:prstGeom prst="roundRect">
            <a:avLst>
              <a:gd name="adj" fmla="val 512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7" name="Aitds7">
            <a:extLst>
              <a:ext uri="{FF2B5EF4-FFF2-40B4-BE49-F238E27FC236}">
                <a16:creationId xmlns:a16="http://schemas.microsoft.com/office/drawing/2014/main" id="{D655A9A5-13B4-48BE-883E-F853BEA520AB}"/>
              </a:ext>
            </a:extLst>
          </p:cNvPr>
          <p:cNvSpPr txBox="1"/>
          <p:nvPr/>
        </p:nvSpPr>
        <p:spPr>
          <a:xfrm>
            <a:off x="962449" y="2880350"/>
            <a:ext cx="10478437" cy="2252924"/>
          </a:xfrm>
          <a:prstGeom prst="rect">
            <a:avLst/>
          </a:prstGeom>
          <a:noFill/>
        </p:spPr>
        <p:txBody>
          <a:bodyPr wrap="square" rtlCol="0">
            <a:spAutoFit/>
          </a:bodyPr>
          <a:lstStyle/>
          <a:p>
            <a:pPr algn="just">
              <a:lnSpc>
                <a:spcPct val="130000"/>
              </a:lnSpc>
            </a:pPr>
            <a:r>
              <a:rPr lang="zh-CN" altLang="en-US" dirty="0" smtClean="0">
                <a:solidFill>
                  <a:srgbClr val="0070C0"/>
                </a:solidFill>
                <a:cs typeface="+mn-ea"/>
                <a:sym typeface="+mn-lt"/>
              </a:rPr>
              <a:t>示范</a:t>
            </a:r>
            <a:r>
              <a:rPr lang="zh-CN" altLang="en-US" dirty="0">
                <a:solidFill>
                  <a:srgbClr val="0070C0"/>
                </a:solidFill>
                <a:cs typeface="+mn-ea"/>
                <a:sym typeface="+mn-lt"/>
              </a:rPr>
              <a:t>带头学</a:t>
            </a:r>
            <a:r>
              <a:rPr lang="zh-CN" altLang="en-US" dirty="0">
                <a:cs typeface="+mn-ea"/>
                <a:sym typeface="+mn-lt"/>
              </a:rPr>
              <a:t>。 校院两级领导班子成员结合学习体会</a:t>
            </a:r>
            <a:r>
              <a:rPr lang="zh-CN" altLang="en-US" dirty="0" smtClean="0">
                <a:cs typeface="+mn-ea"/>
                <a:sym typeface="+mn-lt"/>
              </a:rPr>
              <a:t>和实际</a:t>
            </a:r>
            <a:r>
              <a:rPr lang="zh-CN" altLang="en-US" dirty="0">
                <a:cs typeface="+mn-ea"/>
                <a:sym typeface="+mn-lt"/>
              </a:rPr>
              <a:t>工作，每人至少讲 </a:t>
            </a:r>
            <a:r>
              <a:rPr lang="en-US" altLang="zh-CN" dirty="0">
                <a:cs typeface="+mn-ea"/>
                <a:sym typeface="+mn-lt"/>
              </a:rPr>
              <a:t>1 </a:t>
            </a:r>
            <a:r>
              <a:rPr lang="zh-CN" altLang="en-US" dirty="0">
                <a:cs typeface="+mn-ea"/>
                <a:sym typeface="+mn-lt"/>
              </a:rPr>
              <a:t>堂专题党课。主要负责同志带头讲，</a:t>
            </a:r>
            <a:r>
              <a:rPr lang="zh-CN" altLang="en-US" dirty="0" smtClean="0">
                <a:cs typeface="+mn-ea"/>
                <a:sym typeface="+mn-lt"/>
              </a:rPr>
              <a:t>其他</a:t>
            </a:r>
            <a:r>
              <a:rPr lang="zh-CN" altLang="en-US" dirty="0">
                <a:cs typeface="+mn-ea"/>
                <a:sym typeface="+mn-lt"/>
              </a:rPr>
              <a:t>班子成员到分管部门、联系单位或所在党支部讲，以身作则</a:t>
            </a:r>
            <a:r>
              <a:rPr lang="zh-CN" altLang="en-US" dirty="0" smtClean="0">
                <a:cs typeface="+mn-ea"/>
                <a:sym typeface="+mn-lt"/>
              </a:rPr>
              <a:t>、以</a:t>
            </a:r>
            <a:r>
              <a:rPr lang="zh-CN" altLang="en-US" dirty="0">
                <a:cs typeface="+mn-ea"/>
                <a:sym typeface="+mn-lt"/>
              </a:rPr>
              <a:t>讲促学。处级以上领导干部要抓好个人自学，拿出足够的</a:t>
            </a:r>
            <a:r>
              <a:rPr lang="zh-CN" altLang="en-US" dirty="0" smtClean="0">
                <a:cs typeface="+mn-ea"/>
                <a:sym typeface="+mn-lt"/>
              </a:rPr>
              <a:t>时间和</a:t>
            </a:r>
            <a:r>
              <a:rPr lang="zh-CN" altLang="en-US" dirty="0">
                <a:cs typeface="+mn-ea"/>
                <a:sym typeface="+mn-lt"/>
              </a:rPr>
              <a:t>精力，紧密结合习近平总书记关于</a:t>
            </a:r>
            <a:r>
              <a:rPr lang="zh-CN" altLang="en-US" dirty="0" smtClean="0">
                <a:cs typeface="+mn-ea"/>
                <a:sym typeface="+mn-lt"/>
              </a:rPr>
              <a:t>教育的</a:t>
            </a:r>
            <a:r>
              <a:rPr lang="zh-CN" altLang="en-US" dirty="0">
                <a:cs typeface="+mn-ea"/>
                <a:sym typeface="+mn-lt"/>
              </a:rPr>
              <a:t>重要论述和学校实际</a:t>
            </a:r>
            <a:r>
              <a:rPr lang="zh-CN" altLang="en-US" dirty="0" smtClean="0">
                <a:cs typeface="+mn-ea"/>
                <a:sym typeface="+mn-lt"/>
              </a:rPr>
              <a:t>、办学</a:t>
            </a:r>
            <a:r>
              <a:rPr lang="zh-CN" altLang="en-US" dirty="0">
                <a:cs typeface="+mn-ea"/>
                <a:sym typeface="+mn-lt"/>
              </a:rPr>
              <a:t>规律、支撑经济社会发展需要，心无旁骛开展学习，带动</a:t>
            </a:r>
            <a:r>
              <a:rPr lang="zh-CN" altLang="en-US" dirty="0" smtClean="0">
                <a:cs typeface="+mn-ea"/>
                <a:sym typeface="+mn-lt"/>
              </a:rPr>
              <a:t>身边</a:t>
            </a:r>
            <a:r>
              <a:rPr lang="zh-CN" altLang="en-US" dirty="0">
                <a:cs typeface="+mn-ea"/>
                <a:sym typeface="+mn-lt"/>
              </a:rPr>
              <a:t>干部和师生党员沉下心来深研细悟。 组织二级党组织书记</a:t>
            </a:r>
            <a:r>
              <a:rPr lang="zh-CN" altLang="en-US" dirty="0" smtClean="0">
                <a:cs typeface="+mn-ea"/>
                <a:sym typeface="+mn-lt"/>
              </a:rPr>
              <a:t>参加教育部</a:t>
            </a:r>
            <a:r>
              <a:rPr lang="zh-CN" altLang="en-US" dirty="0">
                <a:cs typeface="+mn-ea"/>
                <a:sym typeface="+mn-lt"/>
              </a:rPr>
              <a:t>组织的网络示范培训、依托中央党校举办基层党组织书记</a:t>
            </a:r>
            <a:r>
              <a:rPr lang="zh-CN" altLang="en-US" dirty="0" smtClean="0">
                <a:cs typeface="+mn-ea"/>
                <a:sym typeface="+mn-lt"/>
              </a:rPr>
              <a:t>、新任</a:t>
            </a:r>
            <a:r>
              <a:rPr lang="zh-CN" altLang="en-US" dirty="0">
                <a:cs typeface="+mn-ea"/>
                <a:sym typeface="+mn-lt"/>
              </a:rPr>
              <a:t>处级干部和青年人才政治能力提升示范培训班、依托国家</a:t>
            </a:r>
            <a:r>
              <a:rPr lang="zh-CN" altLang="en-US" dirty="0" smtClean="0">
                <a:cs typeface="+mn-ea"/>
                <a:sym typeface="+mn-lt"/>
              </a:rPr>
              <a:t>教育</a:t>
            </a:r>
            <a:r>
              <a:rPr lang="zh-CN" altLang="en-US" dirty="0">
                <a:cs typeface="+mn-ea"/>
                <a:sym typeface="+mn-lt"/>
              </a:rPr>
              <a:t>行政学院开展处级干部全员</a:t>
            </a:r>
            <a:r>
              <a:rPr lang="zh-CN" altLang="en-US" dirty="0" smtClean="0">
                <a:cs typeface="+mn-ea"/>
                <a:sym typeface="+mn-lt"/>
              </a:rPr>
              <a:t>培训。</a:t>
            </a:r>
            <a:endParaRPr lang="zh-CN" altLang="en-US" dirty="0">
              <a:cs typeface="+mn-ea"/>
              <a:sym typeface="+mn-lt"/>
            </a:endParaRPr>
          </a:p>
        </p:txBody>
      </p:sp>
      <p:sp>
        <p:nvSpPr>
          <p:cNvPr id="18" name="Aitds8">
            <a:extLst>
              <a:ext uri="{FF2B5EF4-FFF2-40B4-BE49-F238E27FC236}">
                <a16:creationId xmlns:a16="http://schemas.microsoft.com/office/drawing/2014/main" id="{3B986BD9-76C9-4C85-88AB-02AF4AC310DE}"/>
              </a:ext>
            </a:extLst>
          </p:cNvPr>
          <p:cNvSpPr/>
          <p:nvPr/>
        </p:nvSpPr>
        <p:spPr>
          <a:xfrm>
            <a:off x="749205" y="2880350"/>
            <a:ext cx="139033" cy="14049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pic>
        <p:nvPicPr>
          <p:cNvPr id="23" name="Aitds4">
            <a:extLst>
              <a:ext uri="{FF2B5EF4-FFF2-40B4-BE49-F238E27FC236}">
                <a16:creationId xmlns:a16="http://schemas.microsoft.com/office/drawing/2014/main" id="{0D249B2A-6A54-4257-B217-134A1FA146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 t="15345" r="6" b="17882"/>
          <a:stretch/>
        </p:blipFill>
        <p:spPr>
          <a:xfrm flipH="1" flipV="1">
            <a:off x="433527" y="5747988"/>
            <a:ext cx="11758473" cy="1110012"/>
          </a:xfrm>
          <a:custGeom>
            <a:avLst/>
            <a:gdLst>
              <a:gd name="connsiteX0" fmla="*/ 11758473 w 11758473"/>
              <a:gd name="connsiteY0" fmla="*/ 1662341 h 1662341"/>
              <a:gd name="connsiteX1" fmla="*/ 0 w 11758473"/>
              <a:gd name="connsiteY1" fmla="*/ 1662341 h 1662341"/>
              <a:gd name="connsiteX2" fmla="*/ 0 w 11758473"/>
              <a:gd name="connsiteY2" fmla="*/ 0 h 1662341"/>
              <a:gd name="connsiteX3" fmla="*/ 11758473 w 11758473"/>
              <a:gd name="connsiteY3" fmla="*/ 0 h 1662341"/>
            </a:gdLst>
            <a:ahLst/>
            <a:cxnLst>
              <a:cxn ang="0">
                <a:pos x="connsiteX0" y="connsiteY0"/>
              </a:cxn>
              <a:cxn ang="0">
                <a:pos x="connsiteX1" y="connsiteY1"/>
              </a:cxn>
              <a:cxn ang="0">
                <a:pos x="connsiteX2" y="connsiteY2"/>
              </a:cxn>
              <a:cxn ang="0">
                <a:pos x="connsiteX3" y="connsiteY3"/>
              </a:cxn>
            </a:cxnLst>
            <a:rect l="l" t="t" r="r" b="b"/>
            <a:pathLst>
              <a:path w="11758473" h="1662341">
                <a:moveTo>
                  <a:pt x="11758473" y="1662341"/>
                </a:moveTo>
                <a:lnTo>
                  <a:pt x="0" y="1662341"/>
                </a:lnTo>
                <a:lnTo>
                  <a:pt x="0" y="0"/>
                </a:lnTo>
                <a:lnTo>
                  <a:pt x="11758473" y="0"/>
                </a:lnTo>
                <a:close/>
              </a:path>
            </a:pathLst>
          </a:custGeom>
        </p:spPr>
      </p:pic>
    </p:spTree>
    <p:extLst>
      <p:ext uri="{BB962C8B-B14F-4D97-AF65-F5344CB8AC3E}">
        <p14:creationId xmlns:p14="http://schemas.microsoft.com/office/powerpoint/2010/main" val="2051905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0" grpId="0" animBg="1"/>
      <p:bldP spid="11" grpId="0" animBg="1"/>
      <p:bldP spid="15" grpId="0"/>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itds8">
            <a:extLst>
              <a:ext uri="{FF2B5EF4-FFF2-40B4-BE49-F238E27FC236}">
                <a16:creationId xmlns:a16="http://schemas.microsoft.com/office/drawing/2014/main" id="{36007D64-8CC9-423D-AF58-0F669E552ACA}"/>
              </a:ext>
            </a:extLst>
          </p:cNvPr>
          <p:cNvSpPr/>
          <p:nvPr/>
        </p:nvSpPr>
        <p:spPr>
          <a:xfrm>
            <a:off x="1250272" y="3249840"/>
            <a:ext cx="9490851" cy="1894851"/>
          </a:xfrm>
          <a:prstGeom prst="roundRect">
            <a:avLst>
              <a:gd name="adj" fmla="val 5120"/>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9" name="Aitds9">
            <a:extLst>
              <a:ext uri="{FF2B5EF4-FFF2-40B4-BE49-F238E27FC236}">
                <a16:creationId xmlns:a16="http://schemas.microsoft.com/office/drawing/2014/main" id="{073E7AB9-AA38-4D92-9AD3-B69A1CB438C2}"/>
              </a:ext>
            </a:extLst>
          </p:cNvPr>
          <p:cNvSpPr txBox="1"/>
          <p:nvPr/>
        </p:nvSpPr>
        <p:spPr>
          <a:xfrm>
            <a:off x="1316331" y="3413233"/>
            <a:ext cx="9424792" cy="1692771"/>
          </a:xfrm>
          <a:prstGeom prst="rect">
            <a:avLst/>
          </a:prstGeom>
          <a:noFill/>
        </p:spPr>
        <p:txBody>
          <a:bodyPr wrap="square" rtlCol="0">
            <a:spAutoFit/>
          </a:bodyPr>
          <a:lstStyle/>
          <a:p>
            <a:pPr algn="just">
              <a:lnSpc>
                <a:spcPct val="130000"/>
              </a:lnSpc>
            </a:pPr>
            <a:r>
              <a:rPr lang="zh-CN" altLang="en-US" sz="2000" dirty="0">
                <a:cs typeface="+mn-ea"/>
                <a:sym typeface="+mn-lt"/>
              </a:rPr>
              <a:t>按照党中央关于在全党大兴调查研究的</a:t>
            </a:r>
            <a:r>
              <a:rPr lang="zh-CN" altLang="en-US" sz="2000" dirty="0" smtClean="0">
                <a:cs typeface="+mn-ea"/>
                <a:sym typeface="+mn-lt"/>
              </a:rPr>
              <a:t>工作方案</a:t>
            </a:r>
            <a:r>
              <a:rPr lang="zh-CN" altLang="en-US" sz="2000" dirty="0">
                <a:cs typeface="+mn-ea"/>
                <a:sym typeface="+mn-lt"/>
              </a:rPr>
              <a:t>，推动党员领导干部在调查研究中加深对党的创新理论的</a:t>
            </a:r>
            <a:r>
              <a:rPr lang="zh-CN" altLang="en-US" sz="2000" dirty="0" smtClean="0">
                <a:cs typeface="+mn-ea"/>
                <a:sym typeface="+mn-lt"/>
              </a:rPr>
              <a:t>理解</a:t>
            </a:r>
            <a:r>
              <a:rPr lang="zh-CN" altLang="en-US" sz="2000" dirty="0">
                <a:cs typeface="+mn-ea"/>
                <a:sym typeface="+mn-lt"/>
              </a:rPr>
              <a:t>，运用</a:t>
            </a:r>
            <a:r>
              <a:rPr lang="zh-CN" altLang="en-US" sz="2000" dirty="0">
                <a:solidFill>
                  <a:schemeClr val="accent4"/>
                </a:solidFill>
                <a:cs typeface="+mn-ea"/>
                <a:sym typeface="+mn-lt"/>
              </a:rPr>
              <a:t>党的创新理论研究新情况、解决新问题</a:t>
            </a:r>
            <a:r>
              <a:rPr lang="zh-CN" altLang="en-US" sz="2000" dirty="0">
                <a:cs typeface="+mn-ea"/>
                <a:sym typeface="+mn-lt"/>
              </a:rPr>
              <a:t>，使调查研究</a:t>
            </a:r>
            <a:r>
              <a:rPr lang="zh-CN" altLang="en-US" sz="2000" dirty="0" smtClean="0">
                <a:cs typeface="+mn-ea"/>
                <a:sym typeface="+mn-lt"/>
              </a:rPr>
              <a:t>的过程</a:t>
            </a:r>
            <a:r>
              <a:rPr lang="zh-CN" altLang="en-US" sz="2000" dirty="0">
                <a:cs typeface="+mn-ea"/>
                <a:sym typeface="+mn-lt"/>
              </a:rPr>
              <a:t>成为理论学习向实践运用转化的过程，成为转变作风、 </a:t>
            </a:r>
            <a:r>
              <a:rPr lang="zh-CN" altLang="en-US" sz="2000" dirty="0" smtClean="0">
                <a:cs typeface="+mn-ea"/>
                <a:sym typeface="+mn-lt"/>
              </a:rPr>
              <a:t>增进同</a:t>
            </a:r>
            <a:r>
              <a:rPr lang="zh-CN" altLang="en-US" sz="2000" dirty="0">
                <a:cs typeface="+mn-ea"/>
                <a:sym typeface="+mn-lt"/>
              </a:rPr>
              <a:t>师生感情的过程，成为提高履职本领、增强责任担当的过程。</a:t>
            </a:r>
          </a:p>
        </p:txBody>
      </p:sp>
      <p:sp>
        <p:nvSpPr>
          <p:cNvPr id="20"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21" name="Aitds2">
            <a:extLst>
              <a:ext uri="{FF2B5EF4-FFF2-40B4-BE49-F238E27FC236}">
                <a16:creationId xmlns:a16="http://schemas.microsoft.com/office/drawing/2014/main" id="{AABE50B3-E69B-4EBB-BAF9-E459FBFAF1C8}"/>
              </a:ext>
            </a:extLst>
          </p:cNvPr>
          <p:cNvSpPr/>
          <p:nvPr/>
        </p:nvSpPr>
        <p:spPr>
          <a:xfrm>
            <a:off x="1679574" y="1536331"/>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22" name="Aitds3">
            <a:extLst>
              <a:ext uri="{FF2B5EF4-FFF2-40B4-BE49-F238E27FC236}">
                <a16:creationId xmlns:a16="http://schemas.microsoft.com/office/drawing/2014/main" id="{736CEF03-8051-4D34-B4AA-B813DEA2F201}"/>
              </a:ext>
            </a:extLst>
          </p:cNvPr>
          <p:cNvSpPr/>
          <p:nvPr/>
        </p:nvSpPr>
        <p:spPr>
          <a:xfrm>
            <a:off x="0" y="1659925"/>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23" name="Aitds4">
            <a:extLst>
              <a:ext uri="{FF2B5EF4-FFF2-40B4-BE49-F238E27FC236}">
                <a16:creationId xmlns:a16="http://schemas.microsoft.com/office/drawing/2014/main" id="{EC1A3EEE-AED9-4D46-A161-1E56CFC81775}"/>
              </a:ext>
            </a:extLst>
          </p:cNvPr>
          <p:cNvGrpSpPr>
            <a:grpSpLocks/>
          </p:cNvGrpSpPr>
          <p:nvPr/>
        </p:nvGrpSpPr>
        <p:grpSpPr bwMode="auto">
          <a:xfrm>
            <a:off x="11013012" y="1845455"/>
            <a:ext cx="554037" cy="555625"/>
            <a:chOff x="9205771" y="1936782"/>
            <a:chExt cx="554905" cy="554905"/>
          </a:xfrm>
        </p:grpSpPr>
        <p:sp>
          <p:nvSpPr>
            <p:cNvPr id="24"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25"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smtClean="0">
                  <a:solidFill>
                    <a:srgbClr val="FFFFFF"/>
                  </a:solidFill>
                  <a:latin typeface="+mn-lt"/>
                  <a:ea typeface="+mn-ea"/>
                  <a:cs typeface="+mn-ea"/>
                  <a:sym typeface="+mn-lt"/>
                </a:rPr>
                <a:t>02</a:t>
              </a:r>
              <a:endParaRPr lang="zh-CN" altLang="en-US" sz="1867" kern="0" dirty="0">
                <a:solidFill>
                  <a:srgbClr val="FFFFFF"/>
                </a:solidFill>
                <a:latin typeface="+mn-lt"/>
                <a:ea typeface="+mn-ea"/>
                <a:cs typeface="+mn-ea"/>
                <a:sym typeface="+mn-lt"/>
              </a:endParaRPr>
            </a:p>
          </p:txBody>
        </p:sp>
      </p:grpSp>
      <p:sp>
        <p:nvSpPr>
          <p:cNvPr id="26" name="Aitds5">
            <a:extLst>
              <a:ext uri="{FF2B5EF4-FFF2-40B4-BE49-F238E27FC236}">
                <a16:creationId xmlns:a16="http://schemas.microsoft.com/office/drawing/2014/main" id="{292CBD93-F700-4A15-8264-0A9BA12B992F}"/>
              </a:ext>
            </a:extLst>
          </p:cNvPr>
          <p:cNvSpPr/>
          <p:nvPr/>
        </p:nvSpPr>
        <p:spPr>
          <a:xfrm>
            <a:off x="2162359" y="1694542"/>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a:solidFill>
                  <a:srgbClr val="C00000"/>
                </a:solidFill>
                <a:cs typeface="+mn-ea"/>
                <a:sym typeface="+mn-lt"/>
              </a:rPr>
              <a:t>调查研究</a:t>
            </a:r>
          </a:p>
        </p:txBody>
      </p:sp>
      <p:pic>
        <p:nvPicPr>
          <p:cNvPr id="27" name="Aitds1" descr="图片包含 游戏机, 乐高&#10;&#10;描述已自动生成">
            <a:extLst>
              <a:ext uri="{FF2B5EF4-FFF2-40B4-BE49-F238E27FC236}">
                <a16:creationId xmlns:a16="http://schemas.microsoft.com/office/drawing/2014/main" id="{9E74D47B-DFF3-4342-83A0-0B108460FD9A}"/>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3092840" y="3930563"/>
            <a:ext cx="5805714" cy="2927437"/>
          </a:xfrm>
          <a:prstGeom prst="rect">
            <a:avLst/>
          </a:prstGeom>
        </p:spPr>
      </p:pic>
    </p:spTree>
    <p:extLst>
      <p:ext uri="{BB962C8B-B14F-4D97-AF65-F5344CB8AC3E}">
        <p14:creationId xmlns:p14="http://schemas.microsoft.com/office/powerpoint/2010/main" val="2750514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2000"/>
                                        <p:tgtEl>
                                          <p:spTgt spid="19"/>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 calcmode="lin" valueType="num">
                                      <p:cBhvr>
                                        <p:cTn id="31" dur="500" fill="hold"/>
                                        <p:tgtEl>
                                          <p:spTgt spid="23"/>
                                        </p:tgtEl>
                                        <p:attrNameLst>
                                          <p:attrName>style.rotation</p:attrName>
                                        </p:attrNameLst>
                                      </p:cBhvr>
                                      <p:tavLst>
                                        <p:tav tm="0">
                                          <p:val>
                                            <p:fltVal val="360"/>
                                          </p:val>
                                        </p:tav>
                                        <p:tav tm="100000">
                                          <p:val>
                                            <p:fltVal val="0"/>
                                          </p:val>
                                        </p:tav>
                                      </p:tavLst>
                                    </p:anim>
                                    <p:animEffect transition="in" filter="fade">
                                      <p:cBhvr>
                                        <p:cTn id="32" dur="500"/>
                                        <p:tgtEl>
                                          <p:spTgt spid="2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utoUpdateAnimBg="0"/>
      <p:bldP spid="21" grpId="0" animBg="1"/>
      <p:bldP spid="22"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itds7">
            <a:extLst>
              <a:ext uri="{FF2B5EF4-FFF2-40B4-BE49-F238E27FC236}">
                <a16:creationId xmlns:a16="http://schemas.microsoft.com/office/drawing/2014/main" id="{7AFBAEFB-CF59-40D6-9BFD-30B01E801DD2}"/>
              </a:ext>
            </a:extLst>
          </p:cNvPr>
          <p:cNvSpPr/>
          <p:nvPr/>
        </p:nvSpPr>
        <p:spPr>
          <a:xfrm>
            <a:off x="520092" y="2583901"/>
            <a:ext cx="1465113" cy="1894851"/>
          </a:xfrm>
          <a:prstGeom prst="roundRect">
            <a:avLst>
              <a:gd name="adj" fmla="val 1053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聚焦重点问题调研</a:t>
            </a:r>
          </a:p>
        </p:txBody>
      </p:sp>
      <p:sp>
        <p:nvSpPr>
          <p:cNvPr id="18" name="Aitds8">
            <a:extLst>
              <a:ext uri="{FF2B5EF4-FFF2-40B4-BE49-F238E27FC236}">
                <a16:creationId xmlns:a16="http://schemas.microsoft.com/office/drawing/2014/main" id="{36007D64-8CC9-423D-AF58-0F669E552ACA}"/>
              </a:ext>
            </a:extLst>
          </p:cNvPr>
          <p:cNvSpPr/>
          <p:nvPr/>
        </p:nvSpPr>
        <p:spPr>
          <a:xfrm>
            <a:off x="2162359" y="2583901"/>
            <a:ext cx="9444847" cy="2056219"/>
          </a:xfrm>
          <a:prstGeom prst="roundRect">
            <a:avLst>
              <a:gd name="adj" fmla="val 512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9" name="Aitds9">
            <a:extLst>
              <a:ext uri="{FF2B5EF4-FFF2-40B4-BE49-F238E27FC236}">
                <a16:creationId xmlns:a16="http://schemas.microsoft.com/office/drawing/2014/main" id="{073E7AB9-AA38-4D92-9AD3-B69A1CB438C2}"/>
              </a:ext>
            </a:extLst>
          </p:cNvPr>
          <p:cNvSpPr txBox="1"/>
          <p:nvPr/>
        </p:nvSpPr>
        <p:spPr>
          <a:xfrm>
            <a:off x="2228418" y="2747294"/>
            <a:ext cx="9424792" cy="1892826"/>
          </a:xfrm>
          <a:prstGeom prst="rect">
            <a:avLst/>
          </a:prstGeom>
          <a:noFill/>
        </p:spPr>
        <p:txBody>
          <a:bodyPr wrap="square" rtlCol="0">
            <a:spAutoFit/>
          </a:bodyPr>
          <a:lstStyle/>
          <a:p>
            <a:pPr algn="just">
              <a:lnSpc>
                <a:spcPct val="130000"/>
              </a:lnSpc>
            </a:pPr>
            <a:r>
              <a:rPr lang="zh-CN" altLang="en-US" dirty="0">
                <a:cs typeface="+mn-ea"/>
                <a:sym typeface="+mn-lt"/>
              </a:rPr>
              <a:t>围绕贯彻落实党中央决策部署</a:t>
            </a:r>
            <a:r>
              <a:rPr lang="zh-CN" altLang="en-US" dirty="0" smtClean="0">
                <a:cs typeface="+mn-ea"/>
                <a:sym typeface="+mn-lt"/>
              </a:rPr>
              <a:t>、习近平</a:t>
            </a:r>
            <a:r>
              <a:rPr lang="zh-CN" altLang="en-US" dirty="0">
                <a:cs typeface="+mn-ea"/>
                <a:sym typeface="+mn-lt"/>
              </a:rPr>
              <a:t>总书记重要指示批示精神和给我校师生两封重要回信</a:t>
            </a:r>
            <a:r>
              <a:rPr lang="zh-CN" altLang="en-US" dirty="0" smtClean="0">
                <a:cs typeface="+mn-ea"/>
                <a:sym typeface="+mn-lt"/>
              </a:rPr>
              <a:t>精神</a:t>
            </a:r>
            <a:r>
              <a:rPr lang="zh-CN" altLang="en-US" dirty="0">
                <a:cs typeface="+mn-ea"/>
                <a:sym typeface="+mn-lt"/>
              </a:rPr>
              <a:t>， 认真组织开展涉及本单位问题大梳理、难题大排查，</a:t>
            </a:r>
            <a:r>
              <a:rPr lang="zh-CN" altLang="en-US" dirty="0" smtClean="0">
                <a:cs typeface="+mn-ea"/>
                <a:sym typeface="+mn-lt"/>
              </a:rPr>
              <a:t>特别是聚焦落实立</a:t>
            </a:r>
            <a:r>
              <a:rPr lang="zh-CN" altLang="en-US" dirty="0">
                <a:cs typeface="+mn-ea"/>
                <a:sym typeface="+mn-lt"/>
              </a:rPr>
              <a:t>德树人根本任务，针对加强党建和思想政治工作、</a:t>
            </a:r>
            <a:r>
              <a:rPr lang="zh-CN" altLang="en-US" dirty="0" smtClean="0">
                <a:cs typeface="+mn-ea"/>
                <a:sym typeface="+mn-lt"/>
              </a:rPr>
              <a:t>提高</a:t>
            </a:r>
            <a:r>
              <a:rPr lang="zh-CN" altLang="en-US" dirty="0">
                <a:cs typeface="+mn-ea"/>
                <a:sym typeface="+mn-lt"/>
              </a:rPr>
              <a:t>人才自主培养质量、助推科技自立自强和文化自信自强、</a:t>
            </a:r>
            <a:r>
              <a:rPr lang="zh-CN" altLang="en-US" dirty="0" smtClean="0">
                <a:cs typeface="+mn-ea"/>
                <a:sym typeface="+mn-lt"/>
              </a:rPr>
              <a:t>提升服务</a:t>
            </a:r>
            <a:r>
              <a:rPr lang="zh-CN" altLang="en-US" dirty="0">
                <a:cs typeface="+mn-ea"/>
                <a:sym typeface="+mn-lt"/>
              </a:rPr>
              <a:t>经济社会发展能力、防范化解重大风险等方面存在的堵点淤点难点问题开展</a:t>
            </a:r>
            <a:r>
              <a:rPr lang="zh-CN" altLang="en-US" dirty="0" smtClean="0">
                <a:cs typeface="+mn-ea"/>
                <a:sym typeface="+mn-lt"/>
              </a:rPr>
              <a:t>调查研究。</a:t>
            </a:r>
            <a:endParaRPr lang="zh-CN" altLang="en-US" dirty="0">
              <a:cs typeface="+mn-ea"/>
              <a:sym typeface="+mn-lt"/>
            </a:endParaRPr>
          </a:p>
        </p:txBody>
      </p:sp>
      <p:sp>
        <p:nvSpPr>
          <p:cNvPr id="20"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21" name="Aitds2">
            <a:extLst>
              <a:ext uri="{FF2B5EF4-FFF2-40B4-BE49-F238E27FC236}">
                <a16:creationId xmlns:a16="http://schemas.microsoft.com/office/drawing/2014/main" id="{AABE50B3-E69B-4EBB-BAF9-E459FBFAF1C8}"/>
              </a:ext>
            </a:extLst>
          </p:cNvPr>
          <p:cNvSpPr/>
          <p:nvPr/>
        </p:nvSpPr>
        <p:spPr>
          <a:xfrm>
            <a:off x="1679574" y="1144445"/>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22" name="Aitds3">
            <a:extLst>
              <a:ext uri="{FF2B5EF4-FFF2-40B4-BE49-F238E27FC236}">
                <a16:creationId xmlns:a16="http://schemas.microsoft.com/office/drawing/2014/main" id="{736CEF03-8051-4D34-B4AA-B813DEA2F201}"/>
              </a:ext>
            </a:extLst>
          </p:cNvPr>
          <p:cNvSpPr/>
          <p:nvPr/>
        </p:nvSpPr>
        <p:spPr>
          <a:xfrm>
            <a:off x="0" y="1268039"/>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23" name="Aitds4">
            <a:extLst>
              <a:ext uri="{FF2B5EF4-FFF2-40B4-BE49-F238E27FC236}">
                <a16:creationId xmlns:a16="http://schemas.microsoft.com/office/drawing/2014/main" id="{EC1A3EEE-AED9-4D46-A161-1E56CFC81775}"/>
              </a:ext>
            </a:extLst>
          </p:cNvPr>
          <p:cNvGrpSpPr>
            <a:grpSpLocks/>
          </p:cNvGrpSpPr>
          <p:nvPr/>
        </p:nvGrpSpPr>
        <p:grpSpPr bwMode="auto">
          <a:xfrm>
            <a:off x="11013012" y="1453569"/>
            <a:ext cx="554037" cy="555625"/>
            <a:chOff x="9205771" y="1936782"/>
            <a:chExt cx="554905" cy="554905"/>
          </a:xfrm>
        </p:grpSpPr>
        <p:sp>
          <p:nvSpPr>
            <p:cNvPr id="24"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25"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smtClean="0">
                  <a:solidFill>
                    <a:srgbClr val="FFFFFF"/>
                  </a:solidFill>
                  <a:latin typeface="+mn-lt"/>
                  <a:ea typeface="+mn-ea"/>
                  <a:cs typeface="+mn-ea"/>
                  <a:sym typeface="+mn-lt"/>
                </a:rPr>
                <a:t>02</a:t>
              </a:r>
              <a:endParaRPr lang="zh-CN" altLang="en-US" sz="1867" kern="0" dirty="0">
                <a:solidFill>
                  <a:srgbClr val="FFFFFF"/>
                </a:solidFill>
                <a:latin typeface="+mn-lt"/>
                <a:ea typeface="+mn-ea"/>
                <a:cs typeface="+mn-ea"/>
                <a:sym typeface="+mn-lt"/>
              </a:endParaRPr>
            </a:p>
          </p:txBody>
        </p:sp>
      </p:grpSp>
      <p:sp>
        <p:nvSpPr>
          <p:cNvPr id="26" name="Aitds5">
            <a:extLst>
              <a:ext uri="{FF2B5EF4-FFF2-40B4-BE49-F238E27FC236}">
                <a16:creationId xmlns:a16="http://schemas.microsoft.com/office/drawing/2014/main" id="{292CBD93-F700-4A15-8264-0A9BA12B992F}"/>
              </a:ext>
            </a:extLst>
          </p:cNvPr>
          <p:cNvSpPr/>
          <p:nvPr/>
        </p:nvSpPr>
        <p:spPr>
          <a:xfrm>
            <a:off x="2162359" y="1302656"/>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a:solidFill>
                  <a:srgbClr val="C00000"/>
                </a:solidFill>
                <a:cs typeface="+mn-ea"/>
                <a:sym typeface="+mn-lt"/>
              </a:rPr>
              <a:t>调查研究</a:t>
            </a:r>
          </a:p>
        </p:txBody>
      </p:sp>
      <p:sp>
        <p:nvSpPr>
          <p:cNvPr id="13" name="Aitds7">
            <a:extLst>
              <a:ext uri="{FF2B5EF4-FFF2-40B4-BE49-F238E27FC236}">
                <a16:creationId xmlns:a16="http://schemas.microsoft.com/office/drawing/2014/main" id="{7AFBAEFB-CF59-40D6-9BFD-30B01E801DD2}"/>
              </a:ext>
            </a:extLst>
          </p:cNvPr>
          <p:cNvSpPr/>
          <p:nvPr/>
        </p:nvSpPr>
        <p:spPr>
          <a:xfrm>
            <a:off x="520092" y="4803513"/>
            <a:ext cx="1465113" cy="1894851"/>
          </a:xfrm>
          <a:prstGeom prst="roundRect">
            <a:avLst>
              <a:gd name="adj" fmla="val 1053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领导班子领题调研</a:t>
            </a:r>
          </a:p>
        </p:txBody>
      </p:sp>
      <p:sp>
        <p:nvSpPr>
          <p:cNvPr id="14" name="Aitds8">
            <a:extLst>
              <a:ext uri="{FF2B5EF4-FFF2-40B4-BE49-F238E27FC236}">
                <a16:creationId xmlns:a16="http://schemas.microsoft.com/office/drawing/2014/main" id="{36007D64-8CC9-423D-AF58-0F669E552ACA}"/>
              </a:ext>
            </a:extLst>
          </p:cNvPr>
          <p:cNvSpPr/>
          <p:nvPr/>
        </p:nvSpPr>
        <p:spPr>
          <a:xfrm>
            <a:off x="2162359" y="4803513"/>
            <a:ext cx="9444847" cy="1894851"/>
          </a:xfrm>
          <a:prstGeom prst="roundRect">
            <a:avLst>
              <a:gd name="adj" fmla="val 512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5" name="Aitds9">
            <a:extLst>
              <a:ext uri="{FF2B5EF4-FFF2-40B4-BE49-F238E27FC236}">
                <a16:creationId xmlns:a16="http://schemas.microsoft.com/office/drawing/2014/main" id="{073E7AB9-AA38-4D92-9AD3-B69A1CB438C2}"/>
              </a:ext>
            </a:extLst>
          </p:cNvPr>
          <p:cNvSpPr txBox="1"/>
          <p:nvPr/>
        </p:nvSpPr>
        <p:spPr>
          <a:xfrm>
            <a:off x="2228418" y="5112637"/>
            <a:ext cx="9424792" cy="1532727"/>
          </a:xfrm>
          <a:prstGeom prst="rect">
            <a:avLst/>
          </a:prstGeom>
          <a:noFill/>
        </p:spPr>
        <p:txBody>
          <a:bodyPr wrap="square" rtlCol="0">
            <a:spAutoFit/>
          </a:bodyPr>
          <a:lstStyle/>
          <a:p>
            <a:pPr algn="just">
              <a:lnSpc>
                <a:spcPct val="130000"/>
              </a:lnSpc>
            </a:pPr>
            <a:r>
              <a:rPr lang="zh-CN" altLang="en-US" dirty="0">
                <a:cs typeface="+mn-ea"/>
                <a:sym typeface="+mn-lt"/>
              </a:rPr>
              <a:t>校院两级领导班子成员立足</a:t>
            </a:r>
            <a:r>
              <a:rPr lang="zh-CN" altLang="en-US" dirty="0" smtClean="0">
                <a:cs typeface="+mn-ea"/>
                <a:sym typeface="+mn-lt"/>
              </a:rPr>
              <a:t>职责职能</a:t>
            </a:r>
            <a:r>
              <a:rPr lang="zh-CN" altLang="en-US" dirty="0">
                <a:cs typeface="+mn-ea"/>
                <a:sym typeface="+mn-lt"/>
              </a:rPr>
              <a:t>，有针对性地凝练确定调研题目，主要负责同志亲自制定</a:t>
            </a:r>
            <a:r>
              <a:rPr lang="zh-CN" altLang="en-US" dirty="0" smtClean="0">
                <a:cs typeface="+mn-ea"/>
                <a:sym typeface="+mn-lt"/>
              </a:rPr>
              <a:t>调研</a:t>
            </a:r>
            <a:r>
              <a:rPr lang="zh-CN" altLang="en-US" dirty="0">
                <a:cs typeface="+mn-ea"/>
                <a:sym typeface="+mn-lt"/>
              </a:rPr>
              <a:t>方案，领导班子成员每人牵头 </a:t>
            </a:r>
            <a:r>
              <a:rPr lang="en-US" altLang="zh-CN" dirty="0">
                <a:cs typeface="+mn-ea"/>
                <a:sym typeface="+mn-lt"/>
              </a:rPr>
              <a:t>1—2 </a:t>
            </a:r>
            <a:r>
              <a:rPr lang="zh-CN" altLang="en-US" dirty="0">
                <a:cs typeface="+mn-ea"/>
                <a:sym typeface="+mn-lt"/>
              </a:rPr>
              <a:t>个调研题目， 明确步骤</a:t>
            </a:r>
            <a:r>
              <a:rPr lang="zh-CN" altLang="en-US" dirty="0" smtClean="0">
                <a:cs typeface="+mn-ea"/>
                <a:sym typeface="+mn-lt"/>
              </a:rPr>
              <a:t>、时间</a:t>
            </a:r>
            <a:r>
              <a:rPr lang="zh-CN" altLang="en-US" dirty="0">
                <a:cs typeface="+mn-ea"/>
                <a:sym typeface="+mn-lt"/>
              </a:rPr>
              <a:t>、地点、人员等具体安排， 有序深入教学科研一线、</a:t>
            </a:r>
            <a:r>
              <a:rPr lang="zh-CN" altLang="en-US" dirty="0" smtClean="0">
                <a:cs typeface="+mn-ea"/>
                <a:sym typeface="+mn-lt"/>
              </a:rPr>
              <a:t>师生员工</a:t>
            </a:r>
            <a:r>
              <a:rPr lang="zh-CN" altLang="en-US" dirty="0">
                <a:cs typeface="+mn-ea"/>
                <a:sym typeface="+mn-lt"/>
              </a:rPr>
              <a:t>中间、校外合作单位等开展调研，形成高质量调研成果。</a:t>
            </a:r>
          </a:p>
        </p:txBody>
      </p:sp>
    </p:spTree>
    <p:extLst>
      <p:ext uri="{BB962C8B-B14F-4D97-AF65-F5344CB8AC3E}">
        <p14:creationId xmlns:p14="http://schemas.microsoft.com/office/powerpoint/2010/main" val="3083395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2000"/>
                                        <p:tgtEl>
                                          <p:spTgt spid="19"/>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49" presetClass="entr" presetSubtype="0" decel="10000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 calcmode="lin" valueType="num">
                                      <p:cBhvr>
                                        <p:cTn id="39" dur="500" fill="hold"/>
                                        <p:tgtEl>
                                          <p:spTgt spid="23"/>
                                        </p:tgtEl>
                                        <p:attrNameLst>
                                          <p:attrName>style.rotation</p:attrName>
                                        </p:attrNameLst>
                                      </p:cBhvr>
                                      <p:tavLst>
                                        <p:tav tm="0">
                                          <p:val>
                                            <p:fltVal val="360"/>
                                          </p:val>
                                        </p:tav>
                                        <p:tav tm="100000">
                                          <p:val>
                                            <p:fltVal val="0"/>
                                          </p:val>
                                        </p:tav>
                                      </p:tavLst>
                                    </p:anim>
                                    <p:animEffect transition="in" filter="fade">
                                      <p:cBhvr>
                                        <p:cTn id="40" dur="500"/>
                                        <p:tgtEl>
                                          <p:spTgt spid="23"/>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2000"/>
                            </p:stCondLst>
                            <p:childTnLst>
                              <p:par>
                                <p:cTn id="46" presetID="49" presetClass="entr" presetSubtype="0" decel="10000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 calcmode="lin" valueType="num">
                                      <p:cBhvr>
                                        <p:cTn id="50" dur="500" fill="hold"/>
                                        <p:tgtEl>
                                          <p:spTgt spid="13"/>
                                        </p:tgtEl>
                                        <p:attrNameLst>
                                          <p:attrName>style.rotation</p:attrName>
                                        </p:attrNameLst>
                                      </p:cBhvr>
                                      <p:tavLst>
                                        <p:tav tm="0">
                                          <p:val>
                                            <p:fltVal val="360"/>
                                          </p:val>
                                        </p:tav>
                                        <p:tav tm="100000">
                                          <p:val>
                                            <p:fltVal val="0"/>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autoUpdateAnimBg="0"/>
      <p:bldP spid="21" grpId="0" animBg="1"/>
      <p:bldP spid="22" grpId="0" animBg="1"/>
      <p:bldP spid="26" grpId="0"/>
      <p:bldP spid="13" grpId="0" animBg="1"/>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itds7">
            <a:extLst>
              <a:ext uri="{FF2B5EF4-FFF2-40B4-BE49-F238E27FC236}">
                <a16:creationId xmlns:a16="http://schemas.microsoft.com/office/drawing/2014/main" id="{7AFBAEFB-CF59-40D6-9BFD-30B01E801DD2}"/>
              </a:ext>
            </a:extLst>
          </p:cNvPr>
          <p:cNvSpPr/>
          <p:nvPr/>
        </p:nvSpPr>
        <p:spPr>
          <a:xfrm>
            <a:off x="520092" y="2583901"/>
            <a:ext cx="1465113" cy="1894851"/>
          </a:xfrm>
          <a:prstGeom prst="roundRect">
            <a:avLst>
              <a:gd name="adj" fmla="val 1053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改进调查研究方式</a:t>
            </a:r>
          </a:p>
        </p:txBody>
      </p:sp>
      <p:sp>
        <p:nvSpPr>
          <p:cNvPr id="18" name="Aitds8">
            <a:extLst>
              <a:ext uri="{FF2B5EF4-FFF2-40B4-BE49-F238E27FC236}">
                <a16:creationId xmlns:a16="http://schemas.microsoft.com/office/drawing/2014/main" id="{36007D64-8CC9-423D-AF58-0F669E552ACA}"/>
              </a:ext>
            </a:extLst>
          </p:cNvPr>
          <p:cNvSpPr/>
          <p:nvPr/>
        </p:nvSpPr>
        <p:spPr>
          <a:xfrm>
            <a:off x="2162359" y="2583901"/>
            <a:ext cx="9444847" cy="2056219"/>
          </a:xfrm>
          <a:prstGeom prst="roundRect">
            <a:avLst>
              <a:gd name="adj" fmla="val 512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9" name="Aitds9">
            <a:extLst>
              <a:ext uri="{FF2B5EF4-FFF2-40B4-BE49-F238E27FC236}">
                <a16:creationId xmlns:a16="http://schemas.microsoft.com/office/drawing/2014/main" id="{073E7AB9-AA38-4D92-9AD3-B69A1CB438C2}"/>
              </a:ext>
            </a:extLst>
          </p:cNvPr>
          <p:cNvSpPr txBox="1"/>
          <p:nvPr/>
        </p:nvSpPr>
        <p:spPr>
          <a:xfrm>
            <a:off x="2228418" y="2530962"/>
            <a:ext cx="9424792" cy="2252924"/>
          </a:xfrm>
          <a:prstGeom prst="rect">
            <a:avLst/>
          </a:prstGeom>
          <a:noFill/>
        </p:spPr>
        <p:txBody>
          <a:bodyPr wrap="square" rtlCol="0">
            <a:spAutoFit/>
          </a:bodyPr>
          <a:lstStyle/>
          <a:p>
            <a:pPr algn="just">
              <a:lnSpc>
                <a:spcPct val="130000"/>
              </a:lnSpc>
            </a:pPr>
            <a:r>
              <a:rPr lang="zh-CN" altLang="en-US" dirty="0">
                <a:cs typeface="+mn-ea"/>
                <a:sym typeface="+mn-lt"/>
              </a:rPr>
              <a:t>要深入困难较多、情况复杂、</a:t>
            </a:r>
            <a:r>
              <a:rPr lang="zh-CN" altLang="en-US" dirty="0" smtClean="0">
                <a:cs typeface="+mn-ea"/>
                <a:sym typeface="+mn-lt"/>
              </a:rPr>
              <a:t>矛盾</a:t>
            </a:r>
            <a:r>
              <a:rPr lang="zh-CN" altLang="en-US" dirty="0">
                <a:cs typeface="+mn-ea"/>
                <a:sym typeface="+mn-lt"/>
              </a:rPr>
              <a:t>突出、师生意见集中的领域和单位调研，多进行“四不两直</a:t>
            </a:r>
            <a:r>
              <a:rPr lang="zh-CN" altLang="en-US" dirty="0" smtClean="0">
                <a:cs typeface="+mn-ea"/>
                <a:sym typeface="+mn-lt"/>
              </a:rPr>
              <a:t>”调研</a:t>
            </a:r>
            <a:r>
              <a:rPr lang="zh-CN" altLang="en-US" dirty="0">
                <a:cs typeface="+mn-ea"/>
                <a:sym typeface="+mn-lt"/>
              </a:rPr>
              <a:t>，了解师生的烦心事操心事揪心事。调研中要善于</a:t>
            </a:r>
            <a:r>
              <a:rPr lang="zh-CN" altLang="en-US" dirty="0" smtClean="0">
                <a:cs typeface="+mn-ea"/>
                <a:sym typeface="+mn-lt"/>
              </a:rPr>
              <a:t>“解剖麻雀”</a:t>
            </a:r>
            <a:r>
              <a:rPr lang="zh-CN" altLang="en-US" dirty="0">
                <a:cs typeface="+mn-ea"/>
                <a:sym typeface="+mn-lt"/>
              </a:rPr>
              <a:t>，通过典型案例进行系统梳理和全面剖析，对正面案例加强</a:t>
            </a:r>
            <a:r>
              <a:rPr lang="zh-CN" altLang="en-US" dirty="0" smtClean="0">
                <a:cs typeface="+mn-ea"/>
                <a:sym typeface="+mn-lt"/>
              </a:rPr>
              <a:t>复原</a:t>
            </a:r>
            <a:r>
              <a:rPr lang="zh-CN" altLang="en-US" dirty="0">
                <a:cs typeface="+mn-ea"/>
                <a:sym typeface="+mn-lt"/>
              </a:rPr>
              <a:t>画像和机理分析，及时把工作经验上升为制度机制，对反面</a:t>
            </a:r>
            <a:r>
              <a:rPr lang="zh-CN" altLang="en-US" dirty="0" smtClean="0">
                <a:cs typeface="+mn-ea"/>
                <a:sym typeface="+mn-lt"/>
              </a:rPr>
              <a:t>案例</a:t>
            </a:r>
            <a:r>
              <a:rPr lang="zh-CN" altLang="en-US" dirty="0">
                <a:cs typeface="+mn-ea"/>
                <a:sym typeface="+mn-lt"/>
              </a:rPr>
              <a:t>加强自省自警和举一反三，探究现象背后的深层次关键性问题</a:t>
            </a:r>
            <a:r>
              <a:rPr lang="zh-CN" altLang="en-US" dirty="0" smtClean="0">
                <a:cs typeface="+mn-ea"/>
                <a:sym typeface="+mn-lt"/>
              </a:rPr>
              <a:t>，找</a:t>
            </a:r>
            <a:r>
              <a:rPr lang="zh-CN" altLang="en-US" dirty="0">
                <a:cs typeface="+mn-ea"/>
                <a:sym typeface="+mn-lt"/>
              </a:rPr>
              <a:t>准问题根源和症结。力戒形式主义、官僚主义，统筹调研</a:t>
            </a:r>
            <a:r>
              <a:rPr lang="zh-CN" altLang="en-US" dirty="0" smtClean="0">
                <a:cs typeface="+mn-ea"/>
                <a:sym typeface="+mn-lt"/>
              </a:rPr>
              <a:t>时间地点</a:t>
            </a:r>
            <a:r>
              <a:rPr lang="zh-CN" altLang="en-US" dirty="0">
                <a:cs typeface="+mn-ea"/>
                <a:sym typeface="+mn-lt"/>
              </a:rPr>
              <a:t>，防止扎堆调研、重复调研、做秀式调研，不折腾基层、</a:t>
            </a:r>
            <a:r>
              <a:rPr lang="zh-CN" altLang="en-US" dirty="0" smtClean="0">
                <a:cs typeface="+mn-ea"/>
                <a:sym typeface="+mn-lt"/>
              </a:rPr>
              <a:t>不增加</a:t>
            </a:r>
            <a:r>
              <a:rPr lang="zh-CN" altLang="en-US" dirty="0">
                <a:cs typeface="+mn-ea"/>
                <a:sym typeface="+mn-lt"/>
              </a:rPr>
              <a:t>基层</a:t>
            </a:r>
            <a:r>
              <a:rPr lang="zh-CN" altLang="en-US" dirty="0" smtClean="0">
                <a:cs typeface="+mn-ea"/>
                <a:sym typeface="+mn-lt"/>
              </a:rPr>
              <a:t>负担。</a:t>
            </a:r>
            <a:endParaRPr lang="zh-CN" altLang="en-US" dirty="0">
              <a:cs typeface="+mn-ea"/>
              <a:sym typeface="+mn-lt"/>
            </a:endParaRPr>
          </a:p>
        </p:txBody>
      </p:sp>
      <p:sp>
        <p:nvSpPr>
          <p:cNvPr id="20"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21" name="Aitds2">
            <a:extLst>
              <a:ext uri="{FF2B5EF4-FFF2-40B4-BE49-F238E27FC236}">
                <a16:creationId xmlns:a16="http://schemas.microsoft.com/office/drawing/2014/main" id="{AABE50B3-E69B-4EBB-BAF9-E459FBFAF1C8}"/>
              </a:ext>
            </a:extLst>
          </p:cNvPr>
          <p:cNvSpPr/>
          <p:nvPr/>
        </p:nvSpPr>
        <p:spPr>
          <a:xfrm>
            <a:off x="1679574" y="1144445"/>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22" name="Aitds3">
            <a:extLst>
              <a:ext uri="{FF2B5EF4-FFF2-40B4-BE49-F238E27FC236}">
                <a16:creationId xmlns:a16="http://schemas.microsoft.com/office/drawing/2014/main" id="{736CEF03-8051-4D34-B4AA-B813DEA2F201}"/>
              </a:ext>
            </a:extLst>
          </p:cNvPr>
          <p:cNvSpPr/>
          <p:nvPr/>
        </p:nvSpPr>
        <p:spPr>
          <a:xfrm>
            <a:off x="0" y="1268039"/>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23" name="Aitds4">
            <a:extLst>
              <a:ext uri="{FF2B5EF4-FFF2-40B4-BE49-F238E27FC236}">
                <a16:creationId xmlns:a16="http://schemas.microsoft.com/office/drawing/2014/main" id="{EC1A3EEE-AED9-4D46-A161-1E56CFC81775}"/>
              </a:ext>
            </a:extLst>
          </p:cNvPr>
          <p:cNvGrpSpPr>
            <a:grpSpLocks/>
          </p:cNvGrpSpPr>
          <p:nvPr/>
        </p:nvGrpSpPr>
        <p:grpSpPr bwMode="auto">
          <a:xfrm>
            <a:off x="11013012" y="1453569"/>
            <a:ext cx="554037" cy="555625"/>
            <a:chOff x="9205771" y="1936782"/>
            <a:chExt cx="554905" cy="554905"/>
          </a:xfrm>
        </p:grpSpPr>
        <p:sp>
          <p:nvSpPr>
            <p:cNvPr id="24"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25"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smtClean="0">
                  <a:solidFill>
                    <a:srgbClr val="FFFFFF"/>
                  </a:solidFill>
                  <a:latin typeface="+mn-lt"/>
                  <a:ea typeface="+mn-ea"/>
                  <a:cs typeface="+mn-ea"/>
                  <a:sym typeface="+mn-lt"/>
                </a:rPr>
                <a:t>02</a:t>
              </a:r>
              <a:endParaRPr lang="zh-CN" altLang="en-US" sz="1867" kern="0" dirty="0">
                <a:solidFill>
                  <a:srgbClr val="FFFFFF"/>
                </a:solidFill>
                <a:latin typeface="+mn-lt"/>
                <a:ea typeface="+mn-ea"/>
                <a:cs typeface="+mn-ea"/>
                <a:sym typeface="+mn-lt"/>
              </a:endParaRPr>
            </a:p>
          </p:txBody>
        </p:sp>
      </p:grpSp>
      <p:sp>
        <p:nvSpPr>
          <p:cNvPr id="26" name="Aitds5">
            <a:extLst>
              <a:ext uri="{FF2B5EF4-FFF2-40B4-BE49-F238E27FC236}">
                <a16:creationId xmlns:a16="http://schemas.microsoft.com/office/drawing/2014/main" id="{292CBD93-F700-4A15-8264-0A9BA12B992F}"/>
              </a:ext>
            </a:extLst>
          </p:cNvPr>
          <p:cNvSpPr/>
          <p:nvPr/>
        </p:nvSpPr>
        <p:spPr>
          <a:xfrm>
            <a:off x="2162359" y="1302656"/>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a:solidFill>
                  <a:srgbClr val="C00000"/>
                </a:solidFill>
                <a:cs typeface="+mn-ea"/>
                <a:sym typeface="+mn-lt"/>
              </a:rPr>
              <a:t>调查研究</a:t>
            </a:r>
          </a:p>
        </p:txBody>
      </p:sp>
      <p:sp>
        <p:nvSpPr>
          <p:cNvPr id="13" name="Aitds7">
            <a:extLst>
              <a:ext uri="{FF2B5EF4-FFF2-40B4-BE49-F238E27FC236}">
                <a16:creationId xmlns:a16="http://schemas.microsoft.com/office/drawing/2014/main" id="{7AFBAEFB-CF59-40D6-9BFD-30B01E801DD2}"/>
              </a:ext>
            </a:extLst>
          </p:cNvPr>
          <p:cNvSpPr/>
          <p:nvPr/>
        </p:nvSpPr>
        <p:spPr>
          <a:xfrm>
            <a:off x="520092" y="4803513"/>
            <a:ext cx="1465113" cy="1894851"/>
          </a:xfrm>
          <a:prstGeom prst="roundRect">
            <a:avLst>
              <a:gd name="adj" fmla="val 1053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建立成果转化清单</a:t>
            </a:r>
          </a:p>
        </p:txBody>
      </p:sp>
      <p:sp>
        <p:nvSpPr>
          <p:cNvPr id="14" name="Aitds8">
            <a:extLst>
              <a:ext uri="{FF2B5EF4-FFF2-40B4-BE49-F238E27FC236}">
                <a16:creationId xmlns:a16="http://schemas.microsoft.com/office/drawing/2014/main" id="{36007D64-8CC9-423D-AF58-0F669E552ACA}"/>
              </a:ext>
            </a:extLst>
          </p:cNvPr>
          <p:cNvSpPr/>
          <p:nvPr/>
        </p:nvSpPr>
        <p:spPr>
          <a:xfrm>
            <a:off x="2162359" y="4803513"/>
            <a:ext cx="9444847" cy="1894851"/>
          </a:xfrm>
          <a:prstGeom prst="roundRect">
            <a:avLst>
              <a:gd name="adj" fmla="val 512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5" name="Aitds9">
            <a:extLst>
              <a:ext uri="{FF2B5EF4-FFF2-40B4-BE49-F238E27FC236}">
                <a16:creationId xmlns:a16="http://schemas.microsoft.com/office/drawing/2014/main" id="{073E7AB9-AA38-4D92-9AD3-B69A1CB438C2}"/>
              </a:ext>
            </a:extLst>
          </p:cNvPr>
          <p:cNvSpPr txBox="1"/>
          <p:nvPr/>
        </p:nvSpPr>
        <p:spPr>
          <a:xfrm>
            <a:off x="2228418" y="4862160"/>
            <a:ext cx="9424792" cy="1892826"/>
          </a:xfrm>
          <a:prstGeom prst="rect">
            <a:avLst/>
          </a:prstGeom>
          <a:noFill/>
        </p:spPr>
        <p:txBody>
          <a:bodyPr wrap="square" rtlCol="0">
            <a:spAutoFit/>
          </a:bodyPr>
          <a:lstStyle/>
          <a:p>
            <a:pPr algn="just">
              <a:lnSpc>
                <a:spcPct val="130000"/>
              </a:lnSpc>
            </a:pPr>
            <a:r>
              <a:rPr lang="zh-CN" altLang="en-US" dirty="0">
                <a:cs typeface="+mn-ea"/>
                <a:sym typeface="+mn-lt"/>
              </a:rPr>
              <a:t>调研结束后，校院两级</a:t>
            </a:r>
            <a:r>
              <a:rPr lang="zh-CN" altLang="en-US" dirty="0" smtClean="0">
                <a:cs typeface="+mn-ea"/>
                <a:sym typeface="+mn-lt"/>
              </a:rPr>
              <a:t>领导班子要</a:t>
            </a:r>
            <a:r>
              <a:rPr lang="zh-CN" altLang="en-US" dirty="0">
                <a:cs typeface="+mn-ea"/>
                <a:sym typeface="+mn-lt"/>
              </a:rPr>
              <a:t>梳理调研情况， 尽快组织开展调查研究专题研讨， 集思广益</a:t>
            </a:r>
            <a:r>
              <a:rPr lang="zh-CN" altLang="en-US" dirty="0" smtClean="0">
                <a:cs typeface="+mn-ea"/>
                <a:sym typeface="+mn-lt"/>
              </a:rPr>
              <a:t>研究</a:t>
            </a:r>
            <a:r>
              <a:rPr lang="zh-CN" altLang="en-US" dirty="0">
                <a:cs typeface="+mn-ea"/>
                <a:sym typeface="+mn-lt"/>
              </a:rPr>
              <a:t>对策措施，形成指导实践、推动工作的思路办法和政策举措</a:t>
            </a:r>
            <a:r>
              <a:rPr lang="zh-CN" altLang="en-US" dirty="0" smtClean="0">
                <a:cs typeface="+mn-ea"/>
                <a:sym typeface="+mn-lt"/>
              </a:rPr>
              <a:t>，并</a:t>
            </a:r>
            <a:r>
              <a:rPr lang="zh-CN" altLang="en-US" dirty="0">
                <a:cs typeface="+mn-ea"/>
                <a:sym typeface="+mn-lt"/>
              </a:rPr>
              <a:t>抓好组织实施，形成成果转化清单。要加强工作协调和衔接</a:t>
            </a:r>
            <a:r>
              <a:rPr lang="zh-CN" altLang="en-US" dirty="0" smtClean="0">
                <a:cs typeface="+mn-ea"/>
                <a:sym typeface="+mn-lt"/>
              </a:rPr>
              <a:t>，对</a:t>
            </a:r>
            <a:r>
              <a:rPr lang="zh-CN" altLang="en-US" dirty="0">
                <a:cs typeface="+mn-ea"/>
                <a:sym typeface="+mn-lt"/>
              </a:rPr>
              <a:t>表现在基层、根子在上面的问题，对涉及多个部门和单位的</a:t>
            </a:r>
            <a:r>
              <a:rPr lang="zh-CN" altLang="en-US" dirty="0" smtClean="0">
                <a:cs typeface="+mn-ea"/>
                <a:sym typeface="+mn-lt"/>
              </a:rPr>
              <a:t>问题</a:t>
            </a:r>
            <a:r>
              <a:rPr lang="zh-CN" altLang="en-US" dirty="0">
                <a:cs typeface="+mn-ea"/>
                <a:sym typeface="+mn-lt"/>
              </a:rPr>
              <a:t>，上下协同、一体推进解决，真正把调研成果转化为解决问题</a:t>
            </a:r>
            <a:r>
              <a:rPr lang="zh-CN" altLang="en-US" dirty="0" smtClean="0">
                <a:cs typeface="+mn-ea"/>
                <a:sym typeface="+mn-lt"/>
              </a:rPr>
              <a:t>、促进</a:t>
            </a:r>
            <a:r>
              <a:rPr lang="zh-CN" altLang="en-US" dirty="0">
                <a:cs typeface="+mn-ea"/>
                <a:sym typeface="+mn-lt"/>
              </a:rPr>
              <a:t>发展的实际成效。</a:t>
            </a:r>
          </a:p>
        </p:txBody>
      </p:sp>
    </p:spTree>
    <p:extLst>
      <p:ext uri="{BB962C8B-B14F-4D97-AF65-F5344CB8AC3E}">
        <p14:creationId xmlns:p14="http://schemas.microsoft.com/office/powerpoint/2010/main" val="3726092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2000"/>
                                        <p:tgtEl>
                                          <p:spTgt spid="19"/>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49" presetClass="entr" presetSubtype="0" decel="10000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 calcmode="lin" valueType="num">
                                      <p:cBhvr>
                                        <p:cTn id="39" dur="500" fill="hold"/>
                                        <p:tgtEl>
                                          <p:spTgt spid="23"/>
                                        </p:tgtEl>
                                        <p:attrNameLst>
                                          <p:attrName>style.rotation</p:attrName>
                                        </p:attrNameLst>
                                      </p:cBhvr>
                                      <p:tavLst>
                                        <p:tav tm="0">
                                          <p:val>
                                            <p:fltVal val="360"/>
                                          </p:val>
                                        </p:tav>
                                        <p:tav tm="100000">
                                          <p:val>
                                            <p:fltVal val="0"/>
                                          </p:val>
                                        </p:tav>
                                      </p:tavLst>
                                    </p:anim>
                                    <p:animEffect transition="in" filter="fade">
                                      <p:cBhvr>
                                        <p:cTn id="40" dur="500"/>
                                        <p:tgtEl>
                                          <p:spTgt spid="23"/>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2000"/>
                            </p:stCondLst>
                            <p:childTnLst>
                              <p:par>
                                <p:cTn id="46" presetID="49" presetClass="entr" presetSubtype="0" decel="10000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 calcmode="lin" valueType="num">
                                      <p:cBhvr>
                                        <p:cTn id="50" dur="500" fill="hold"/>
                                        <p:tgtEl>
                                          <p:spTgt spid="13"/>
                                        </p:tgtEl>
                                        <p:attrNameLst>
                                          <p:attrName>style.rotation</p:attrName>
                                        </p:attrNameLst>
                                      </p:cBhvr>
                                      <p:tavLst>
                                        <p:tav tm="0">
                                          <p:val>
                                            <p:fltVal val="360"/>
                                          </p:val>
                                        </p:tav>
                                        <p:tav tm="100000">
                                          <p:val>
                                            <p:fltVal val="0"/>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autoUpdateAnimBg="0"/>
      <p:bldP spid="21" grpId="0" animBg="1"/>
      <p:bldP spid="22" grpId="0" animBg="1"/>
      <p:bldP spid="26" grpId="0"/>
      <p:bldP spid="13" grpId="0" animBg="1"/>
      <p:bldP spid="14"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Aitds2">
            <a:extLst>
              <a:ext uri="{FF2B5EF4-FFF2-40B4-BE49-F238E27FC236}">
                <a16:creationId xmlns:a16="http://schemas.microsoft.com/office/drawing/2014/main" id="{91819A42-3457-4A9B-82B9-D9C6EA9E3CE5}"/>
              </a:ext>
            </a:extLst>
          </p:cNvPr>
          <p:cNvSpPr/>
          <p:nvPr/>
        </p:nvSpPr>
        <p:spPr>
          <a:xfrm>
            <a:off x="1461112" y="2485826"/>
            <a:ext cx="10105937" cy="1015663"/>
          </a:xfrm>
          <a:prstGeom prst="rect">
            <a:avLst/>
          </a:prstGeom>
          <a:ln w="28575">
            <a:solidFill>
              <a:schemeClr val="accent4"/>
            </a:solidFill>
            <a:prstDash val="lgDashDot"/>
          </a:ln>
        </p:spPr>
        <p:txBody>
          <a:bodyPr wrap="square">
            <a:spAutoFit/>
          </a:bodyPr>
          <a:lstStyle/>
          <a:p>
            <a:pPr lvl="0">
              <a:defRPr/>
            </a:pPr>
            <a:r>
              <a:rPr lang="zh-CN" altLang="en-US" sz="2000" dirty="0">
                <a:solidFill>
                  <a:schemeClr val="accent4"/>
                </a:solidFill>
                <a:cs typeface="+mn-ea"/>
                <a:sym typeface="+mn-lt"/>
              </a:rPr>
              <a:t>紧紧围绕高质量发展，以理论学习指导</a:t>
            </a:r>
            <a:r>
              <a:rPr lang="zh-CN" altLang="en-US" sz="2000" dirty="0" smtClean="0">
                <a:solidFill>
                  <a:schemeClr val="accent4"/>
                </a:solidFill>
                <a:cs typeface="+mn-ea"/>
                <a:sym typeface="+mn-lt"/>
              </a:rPr>
              <a:t>发展实践</a:t>
            </a:r>
            <a:r>
              <a:rPr lang="zh-CN" altLang="en-US" sz="2000" dirty="0">
                <a:solidFill>
                  <a:schemeClr val="accent4"/>
                </a:solidFill>
                <a:cs typeface="+mn-ea"/>
                <a:sym typeface="+mn-lt"/>
              </a:rPr>
              <a:t>，以深化调研推动解决发展难题，把学习和调研落实到</a:t>
            </a:r>
            <a:r>
              <a:rPr lang="zh-CN" altLang="en-US" sz="2000" dirty="0" smtClean="0">
                <a:solidFill>
                  <a:schemeClr val="accent4"/>
                </a:solidFill>
                <a:cs typeface="+mn-ea"/>
                <a:sym typeface="+mn-lt"/>
              </a:rPr>
              <a:t>完成党</a:t>
            </a:r>
            <a:r>
              <a:rPr lang="zh-CN" altLang="en-US" sz="2000" dirty="0">
                <a:solidFill>
                  <a:schemeClr val="accent4"/>
                </a:solidFill>
                <a:cs typeface="+mn-ea"/>
                <a:sym typeface="+mn-lt"/>
              </a:rPr>
              <a:t>的二十大关于教育的重大战略部署中去，特别是围绕深入</a:t>
            </a:r>
            <a:r>
              <a:rPr lang="zh-CN" altLang="en-US" sz="2000" dirty="0" smtClean="0">
                <a:solidFill>
                  <a:schemeClr val="accent4"/>
                </a:solidFill>
                <a:cs typeface="+mn-ea"/>
                <a:sym typeface="+mn-lt"/>
              </a:rPr>
              <a:t>落实科教</a:t>
            </a:r>
            <a:r>
              <a:rPr lang="zh-CN" altLang="en-US" sz="2000" dirty="0">
                <a:solidFill>
                  <a:schemeClr val="accent4"/>
                </a:solidFill>
                <a:cs typeface="+mn-ea"/>
                <a:sym typeface="+mn-lt"/>
              </a:rPr>
              <a:t>兴国战略、人才强国战略、创新驱动发展战略，以实际</a:t>
            </a:r>
            <a:r>
              <a:rPr lang="zh-CN" altLang="en-US" sz="2000" dirty="0" smtClean="0">
                <a:solidFill>
                  <a:schemeClr val="accent4"/>
                </a:solidFill>
                <a:cs typeface="+mn-ea"/>
                <a:sym typeface="+mn-lt"/>
              </a:rPr>
              <a:t>行动回答</a:t>
            </a:r>
            <a:r>
              <a:rPr lang="zh-CN" altLang="en-US" sz="2000" dirty="0">
                <a:solidFill>
                  <a:schemeClr val="accent4"/>
                </a:solidFill>
                <a:cs typeface="+mn-ea"/>
                <a:sym typeface="+mn-lt"/>
              </a:rPr>
              <a:t>好“教育强国、北科何为”</a:t>
            </a:r>
          </a:p>
        </p:txBody>
      </p:sp>
      <p:grpSp>
        <p:nvGrpSpPr>
          <p:cNvPr id="82" name="Aitds3">
            <a:extLst>
              <a:ext uri="{FF2B5EF4-FFF2-40B4-BE49-F238E27FC236}">
                <a16:creationId xmlns:a16="http://schemas.microsoft.com/office/drawing/2014/main" id="{8E513F2A-D2F4-400D-8B06-7F096A860724}"/>
              </a:ext>
            </a:extLst>
          </p:cNvPr>
          <p:cNvGrpSpPr/>
          <p:nvPr/>
        </p:nvGrpSpPr>
        <p:grpSpPr>
          <a:xfrm>
            <a:off x="456932" y="2514856"/>
            <a:ext cx="894172" cy="894172"/>
            <a:chOff x="964688" y="4359223"/>
            <a:chExt cx="1387330" cy="1387330"/>
          </a:xfrm>
        </p:grpSpPr>
        <p:grpSp>
          <p:nvGrpSpPr>
            <p:cNvPr id="83" name="组合 82">
              <a:extLst>
                <a:ext uri="{FF2B5EF4-FFF2-40B4-BE49-F238E27FC236}">
                  <a16:creationId xmlns:a16="http://schemas.microsoft.com/office/drawing/2014/main" id="{987905B0-8A40-44F2-BB46-2AFA8BFB5493}"/>
                </a:ext>
              </a:extLst>
            </p:cNvPr>
            <p:cNvGrpSpPr/>
            <p:nvPr/>
          </p:nvGrpSpPr>
          <p:grpSpPr>
            <a:xfrm>
              <a:off x="1073493" y="4459912"/>
              <a:ext cx="1182145" cy="1182573"/>
              <a:chOff x="304800" y="673100"/>
              <a:chExt cx="4000500" cy="4000500"/>
            </a:xfrm>
            <a:effectLst/>
          </p:grpSpPr>
          <p:sp>
            <p:nvSpPr>
              <p:cNvPr id="86" name="Aitds3-1">
                <a:extLst>
                  <a:ext uri="{FF2B5EF4-FFF2-40B4-BE49-F238E27FC236}">
                    <a16:creationId xmlns:a16="http://schemas.microsoft.com/office/drawing/2014/main" id="{65A164A7-4563-4BFB-856D-E36798FF58C4}"/>
                  </a:ext>
                </a:extLst>
              </p:cNvPr>
              <p:cNvSpPr/>
              <p:nvPr/>
            </p:nvSpPr>
            <p:spPr>
              <a:xfrm>
                <a:off x="304800" y="673100"/>
                <a:ext cx="4000500" cy="4000500"/>
              </a:xfrm>
              <a:prstGeom prst="donut">
                <a:avLst>
                  <a:gd name="adj" fmla="val 48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cs typeface="+mn-ea"/>
                  <a:sym typeface="+mn-lt"/>
                </a:endParaRPr>
              </a:p>
            </p:txBody>
          </p:sp>
          <p:sp>
            <p:nvSpPr>
              <p:cNvPr id="87" name="Aitds3-2">
                <a:extLst>
                  <a:ext uri="{FF2B5EF4-FFF2-40B4-BE49-F238E27FC236}">
                    <a16:creationId xmlns:a16="http://schemas.microsoft.com/office/drawing/2014/main" id="{C74FF989-DC36-4FB7-A6FB-5C8393EBEE44}"/>
                  </a:ext>
                </a:extLst>
              </p:cNvPr>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grpSp>
        <p:sp>
          <p:nvSpPr>
            <p:cNvPr id="84" name="Aitds3-3">
              <a:extLst>
                <a:ext uri="{FF2B5EF4-FFF2-40B4-BE49-F238E27FC236}">
                  <a16:creationId xmlns:a16="http://schemas.microsoft.com/office/drawing/2014/main" id="{7AAD689B-AD8A-4D7D-A522-A4ED093293F6}"/>
                </a:ext>
              </a:extLst>
            </p:cNvPr>
            <p:cNvSpPr>
              <a:spLocks noChangeArrowheads="1"/>
            </p:cNvSpPr>
            <p:nvPr/>
          </p:nvSpPr>
          <p:spPr bwMode="auto">
            <a:xfrm>
              <a:off x="964688" y="4359223"/>
              <a:ext cx="1387330" cy="1387330"/>
            </a:xfrm>
            <a:prstGeom prst="ellipse">
              <a:avLst/>
            </a:prstGeom>
            <a:noFill/>
            <a:ln w="9525" cmpd="sng">
              <a:solidFill>
                <a:srgbClr val="C00000"/>
              </a:solidFill>
              <a:prstDash val="dash"/>
              <a:round/>
              <a:headEnd/>
              <a:tailE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mn-lt"/>
                <a:ea typeface="+mn-ea"/>
                <a:cs typeface="+mn-ea"/>
                <a:sym typeface="+mn-lt"/>
              </a:endParaRPr>
            </a:p>
          </p:txBody>
        </p:sp>
        <p:pic>
          <p:nvPicPr>
            <p:cNvPr id="85" name="Aitds3-4">
              <a:extLst>
                <a:ext uri="{FF2B5EF4-FFF2-40B4-BE49-F238E27FC236}">
                  <a16:creationId xmlns:a16="http://schemas.microsoft.com/office/drawing/2014/main" id="{5D028767-6019-4F81-8330-CFF2764FB8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0401" y="4668577"/>
              <a:ext cx="703012" cy="703012"/>
            </a:xfrm>
            <a:prstGeom prst="rect">
              <a:avLst/>
            </a:prstGeom>
          </p:spPr>
        </p:pic>
      </p:grpSp>
      <p:sp>
        <p:nvSpPr>
          <p:cNvPr id="93" name="Aitds6">
            <a:extLst>
              <a:ext uri="{FF2B5EF4-FFF2-40B4-BE49-F238E27FC236}">
                <a16:creationId xmlns:a16="http://schemas.microsoft.com/office/drawing/2014/main" id="{89AEE116-7A59-4846-B981-F6B26B366A2B}"/>
              </a:ext>
            </a:extLst>
          </p:cNvPr>
          <p:cNvSpPr txBox="1"/>
          <p:nvPr/>
        </p:nvSpPr>
        <p:spPr>
          <a:xfrm>
            <a:off x="403520" y="3561009"/>
            <a:ext cx="11628823" cy="3333198"/>
          </a:xfrm>
          <a:prstGeom prst="rect">
            <a:avLst/>
          </a:prstGeom>
          <a:noFill/>
        </p:spPr>
        <p:txBody>
          <a:bodyPr wrap="square" lIns="91422" tIns="45709" rIns="91422" bIns="45709" rtlCol="0">
            <a:spAutoFit/>
          </a:bodyPr>
          <a:lstStyle/>
          <a:p>
            <a:pPr lvl="0" indent="-285750" algn="just">
              <a:lnSpc>
                <a:spcPct val="130000"/>
              </a:lnSpc>
              <a:buClr>
                <a:srgbClr val="C00000"/>
              </a:buClr>
              <a:buFont typeface="Wingdings" panose="05000000000000000000" pitchFamily="2" charset="2"/>
              <a:buChar char="l"/>
            </a:pPr>
            <a:r>
              <a:rPr lang="zh-CN" altLang="en-US" dirty="0">
                <a:solidFill>
                  <a:srgbClr val="0070C0"/>
                </a:solidFill>
                <a:cs typeface="+mn-ea"/>
                <a:sym typeface="+mn-lt"/>
              </a:rPr>
              <a:t>强党建</a:t>
            </a:r>
            <a:r>
              <a:rPr lang="zh-CN" altLang="en-US" dirty="0" smtClean="0">
                <a:cs typeface="+mn-ea"/>
                <a:sym typeface="+mn-lt"/>
              </a:rPr>
              <a:t>。深入</a:t>
            </a:r>
            <a:r>
              <a:rPr lang="zh-CN" altLang="en-US" dirty="0">
                <a:cs typeface="+mn-ea"/>
                <a:sym typeface="+mn-lt"/>
              </a:rPr>
              <a:t>贯彻落实</a:t>
            </a:r>
            <a:r>
              <a:rPr lang="en-US" altLang="zh-CN" dirty="0">
                <a:cs typeface="+mn-ea"/>
                <a:sym typeface="+mn-lt"/>
              </a:rPr>
              <a:t>《</a:t>
            </a:r>
            <a:r>
              <a:rPr lang="zh-CN" altLang="en-US" dirty="0">
                <a:cs typeface="+mn-ea"/>
                <a:sym typeface="+mn-lt"/>
              </a:rPr>
              <a:t>中国共产党普通高等学校</a:t>
            </a:r>
            <a:r>
              <a:rPr lang="zh-CN" altLang="en-US" dirty="0" smtClean="0">
                <a:cs typeface="+mn-ea"/>
                <a:sym typeface="+mn-lt"/>
              </a:rPr>
              <a:t>基层组织</a:t>
            </a:r>
            <a:r>
              <a:rPr lang="zh-CN" altLang="en-US" dirty="0">
                <a:cs typeface="+mn-ea"/>
                <a:sym typeface="+mn-lt"/>
              </a:rPr>
              <a:t>工作条例</a:t>
            </a:r>
            <a:r>
              <a:rPr lang="en-US" altLang="zh-CN" dirty="0">
                <a:cs typeface="+mn-ea"/>
                <a:sym typeface="+mn-lt"/>
              </a:rPr>
              <a:t>》</a:t>
            </a:r>
            <a:r>
              <a:rPr lang="zh-CN" altLang="en-US" dirty="0">
                <a:cs typeface="+mn-ea"/>
                <a:sym typeface="+mn-lt"/>
              </a:rPr>
              <a:t>和四部门印发的</a:t>
            </a:r>
            <a:r>
              <a:rPr lang="en-US" altLang="zh-CN" dirty="0">
                <a:cs typeface="+mn-ea"/>
                <a:sym typeface="+mn-lt"/>
              </a:rPr>
              <a:t>《</a:t>
            </a:r>
            <a:r>
              <a:rPr lang="zh-CN" altLang="en-US" dirty="0">
                <a:cs typeface="+mn-ea"/>
                <a:sym typeface="+mn-lt"/>
              </a:rPr>
              <a:t>关于加强高校党的政治</a:t>
            </a:r>
            <a:r>
              <a:rPr lang="zh-CN" altLang="en-US" dirty="0" smtClean="0">
                <a:cs typeface="+mn-ea"/>
                <a:sym typeface="+mn-lt"/>
              </a:rPr>
              <a:t>建设若干</a:t>
            </a:r>
            <a:r>
              <a:rPr lang="zh-CN" altLang="en-US" dirty="0">
                <a:cs typeface="+mn-ea"/>
                <a:sym typeface="+mn-lt"/>
              </a:rPr>
              <a:t>措施</a:t>
            </a:r>
            <a:r>
              <a:rPr lang="en-US" altLang="zh-CN" dirty="0">
                <a:cs typeface="+mn-ea"/>
                <a:sym typeface="+mn-lt"/>
              </a:rPr>
              <a:t>》</a:t>
            </a:r>
            <a:r>
              <a:rPr lang="zh-CN" altLang="en-US" dirty="0">
                <a:cs typeface="+mn-ea"/>
                <a:sym typeface="+mn-lt"/>
              </a:rPr>
              <a:t>等文件部署，进一步提升党委领导下的校长负责制</a:t>
            </a:r>
            <a:r>
              <a:rPr lang="zh-CN" altLang="en-US" dirty="0" smtClean="0">
                <a:cs typeface="+mn-ea"/>
                <a:sym typeface="+mn-lt"/>
              </a:rPr>
              <a:t>运转</a:t>
            </a:r>
            <a:r>
              <a:rPr lang="zh-CN" altLang="en-US" dirty="0">
                <a:cs typeface="+mn-ea"/>
                <a:sym typeface="+mn-lt"/>
              </a:rPr>
              <a:t>效能和执行效果，全面增强学校基层党组织政治功能和组织</a:t>
            </a:r>
            <a:r>
              <a:rPr lang="zh-CN" altLang="en-US" dirty="0" smtClean="0">
                <a:cs typeface="+mn-ea"/>
                <a:sym typeface="+mn-lt"/>
              </a:rPr>
              <a:t>功能</a:t>
            </a:r>
            <a:r>
              <a:rPr lang="zh-CN" altLang="en-US" dirty="0">
                <a:cs typeface="+mn-ea"/>
                <a:sym typeface="+mn-lt"/>
              </a:rPr>
              <a:t>，大力推进学校党建“一融双高”建设，以高质量党建引领</a:t>
            </a:r>
            <a:r>
              <a:rPr lang="zh-CN" altLang="en-US" dirty="0" smtClean="0">
                <a:cs typeface="+mn-ea"/>
                <a:sym typeface="+mn-lt"/>
              </a:rPr>
              <a:t>推动</a:t>
            </a:r>
            <a:r>
              <a:rPr lang="zh-CN" altLang="en-US" dirty="0">
                <a:cs typeface="+mn-ea"/>
                <a:sym typeface="+mn-lt"/>
              </a:rPr>
              <a:t>学校事业高质量</a:t>
            </a:r>
            <a:r>
              <a:rPr lang="zh-CN" altLang="en-US" dirty="0" smtClean="0">
                <a:cs typeface="+mn-ea"/>
                <a:sym typeface="+mn-lt"/>
              </a:rPr>
              <a:t>发展。</a:t>
            </a:r>
            <a:endParaRPr lang="en-US" altLang="zh-CN" dirty="0" smtClean="0">
              <a:cs typeface="+mn-ea"/>
              <a:sym typeface="+mn-lt"/>
            </a:endParaRPr>
          </a:p>
          <a:p>
            <a:pPr lvl="0" indent="-285750" algn="just">
              <a:lnSpc>
                <a:spcPct val="130000"/>
              </a:lnSpc>
              <a:buClr>
                <a:srgbClr val="C00000"/>
              </a:buClr>
              <a:buFont typeface="Wingdings" panose="05000000000000000000" pitchFamily="2" charset="2"/>
              <a:buChar char="l"/>
            </a:pPr>
            <a:r>
              <a:rPr lang="zh-CN" altLang="en-US" dirty="0">
                <a:solidFill>
                  <a:srgbClr val="0070C0"/>
                </a:solidFill>
                <a:cs typeface="+mn-ea"/>
                <a:sym typeface="+mn-lt"/>
              </a:rPr>
              <a:t>防风险</a:t>
            </a:r>
            <a:r>
              <a:rPr lang="zh-CN" altLang="en-US" dirty="0" smtClean="0">
                <a:cs typeface="+mn-ea"/>
                <a:sym typeface="+mn-lt"/>
              </a:rPr>
              <a:t>。加强</a:t>
            </a:r>
            <a:r>
              <a:rPr lang="zh-CN" altLang="en-US" dirty="0">
                <a:cs typeface="+mn-ea"/>
                <a:sym typeface="+mn-lt"/>
              </a:rPr>
              <a:t>党员领导干部斗争精神和斗争本领养成</a:t>
            </a:r>
            <a:r>
              <a:rPr lang="zh-CN" altLang="en-US" dirty="0" smtClean="0">
                <a:cs typeface="+mn-ea"/>
                <a:sym typeface="+mn-lt"/>
              </a:rPr>
              <a:t>，积极</a:t>
            </a:r>
            <a:r>
              <a:rPr lang="zh-CN" altLang="en-US" dirty="0">
                <a:cs typeface="+mn-ea"/>
                <a:sym typeface="+mn-lt"/>
              </a:rPr>
              <a:t>识变应变求变，强化精准拆弹，提升主动防范化解重大</a:t>
            </a:r>
            <a:r>
              <a:rPr lang="zh-CN" altLang="en-US" dirty="0" smtClean="0">
                <a:cs typeface="+mn-ea"/>
                <a:sym typeface="+mn-lt"/>
              </a:rPr>
              <a:t>风险挑战</a:t>
            </a:r>
            <a:r>
              <a:rPr lang="zh-CN" altLang="en-US" dirty="0">
                <a:cs typeface="+mn-ea"/>
                <a:sym typeface="+mn-lt"/>
              </a:rPr>
              <a:t>和维护校园安全稳定能力，特别是互联网条件下对信息</a:t>
            </a:r>
            <a:r>
              <a:rPr lang="zh-CN" altLang="en-US" dirty="0" smtClean="0">
                <a:cs typeface="+mn-ea"/>
                <a:sym typeface="+mn-lt"/>
              </a:rPr>
              <a:t>情报的</a:t>
            </a:r>
            <a:r>
              <a:rPr lang="zh-CN" altLang="en-US" dirty="0">
                <a:cs typeface="+mn-ea"/>
                <a:sym typeface="+mn-lt"/>
              </a:rPr>
              <a:t>综合研判、分析、处置能力，落实“三早”规定、坚决筑牢</a:t>
            </a:r>
            <a:r>
              <a:rPr lang="zh-CN" altLang="en-US" dirty="0" smtClean="0">
                <a:cs typeface="+mn-ea"/>
                <a:sym typeface="+mn-lt"/>
              </a:rPr>
              <a:t>意识形态</a:t>
            </a:r>
            <a:r>
              <a:rPr lang="zh-CN" altLang="en-US" dirty="0">
                <a:cs typeface="+mn-ea"/>
                <a:sym typeface="+mn-lt"/>
              </a:rPr>
              <a:t>前沿阵地</a:t>
            </a:r>
            <a:r>
              <a:rPr lang="zh-CN" altLang="en-US" dirty="0" smtClean="0">
                <a:cs typeface="+mn-ea"/>
                <a:sym typeface="+mn-lt"/>
              </a:rPr>
              <a:t>。</a:t>
            </a:r>
            <a:endParaRPr lang="en-US" altLang="zh-CN" dirty="0" smtClean="0">
              <a:cs typeface="+mn-ea"/>
              <a:sym typeface="+mn-lt"/>
            </a:endParaRPr>
          </a:p>
          <a:p>
            <a:pPr lvl="0" indent="-285750" algn="just">
              <a:lnSpc>
                <a:spcPct val="130000"/>
              </a:lnSpc>
              <a:buClr>
                <a:srgbClr val="C00000"/>
              </a:buClr>
              <a:buFont typeface="Wingdings" panose="05000000000000000000" pitchFamily="2" charset="2"/>
              <a:buChar char="l"/>
            </a:pPr>
            <a:r>
              <a:rPr lang="zh-CN" altLang="en-US" dirty="0">
                <a:solidFill>
                  <a:srgbClr val="0070C0"/>
                </a:solidFill>
                <a:cs typeface="+mn-ea"/>
                <a:sym typeface="+mn-lt"/>
              </a:rPr>
              <a:t>破难题</a:t>
            </a:r>
            <a:r>
              <a:rPr lang="zh-CN" altLang="en-US" dirty="0" smtClean="0">
                <a:cs typeface="+mn-ea"/>
                <a:sym typeface="+mn-lt"/>
              </a:rPr>
              <a:t>。聚焦</a:t>
            </a:r>
            <a:r>
              <a:rPr lang="zh-CN" altLang="en-US" dirty="0">
                <a:cs typeface="+mn-ea"/>
                <a:sym typeface="+mn-lt"/>
              </a:rPr>
              <a:t>建设世界一流大学目标，深入查找</a:t>
            </a:r>
            <a:r>
              <a:rPr lang="zh-CN" altLang="en-US" dirty="0" smtClean="0">
                <a:cs typeface="+mn-ea"/>
                <a:sym typeface="+mn-lt"/>
              </a:rPr>
              <a:t>分析推动</a:t>
            </a:r>
            <a:r>
              <a:rPr lang="zh-CN" altLang="en-US" dirty="0">
                <a:cs typeface="+mn-ea"/>
                <a:sym typeface="+mn-lt"/>
              </a:rPr>
              <a:t>学校事业高质量发展中的短板弱项，特别是具有普遍性和</a:t>
            </a:r>
            <a:r>
              <a:rPr lang="zh-CN" altLang="en-US" dirty="0" smtClean="0">
                <a:cs typeface="+mn-ea"/>
                <a:sym typeface="+mn-lt"/>
              </a:rPr>
              <a:t>制度</a:t>
            </a:r>
            <a:r>
              <a:rPr lang="zh-CN" altLang="en-US" dirty="0">
                <a:cs typeface="+mn-ea"/>
                <a:sym typeface="+mn-lt"/>
              </a:rPr>
              <a:t>性的问题，涉及改革发展稳定的深层次关键性问题，以及</a:t>
            </a:r>
            <a:r>
              <a:rPr lang="zh-CN" altLang="en-US" dirty="0" smtClean="0">
                <a:cs typeface="+mn-ea"/>
                <a:sym typeface="+mn-lt"/>
              </a:rPr>
              <a:t>难题积案</a:t>
            </a:r>
            <a:r>
              <a:rPr lang="zh-CN" altLang="en-US" dirty="0">
                <a:cs typeface="+mn-ea"/>
                <a:sym typeface="+mn-lt"/>
              </a:rPr>
              <a:t>和顽瘴痼疾等，找准根源和症结，找准切入点和发力点，</a:t>
            </a:r>
            <a:r>
              <a:rPr lang="zh-CN" altLang="en-US" dirty="0" smtClean="0">
                <a:cs typeface="+mn-ea"/>
                <a:sym typeface="+mn-lt"/>
              </a:rPr>
              <a:t>扑下</a:t>
            </a:r>
            <a:r>
              <a:rPr lang="zh-CN" altLang="en-US" dirty="0">
                <a:cs typeface="+mn-ea"/>
                <a:sym typeface="+mn-lt"/>
              </a:rPr>
              <a:t>身子干实事、谋实招。</a:t>
            </a:r>
          </a:p>
        </p:txBody>
      </p:sp>
      <p:sp>
        <p:nvSpPr>
          <p:cNvPr id="15"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16" name="Aitds2">
            <a:extLst>
              <a:ext uri="{FF2B5EF4-FFF2-40B4-BE49-F238E27FC236}">
                <a16:creationId xmlns:a16="http://schemas.microsoft.com/office/drawing/2014/main" id="{AABE50B3-E69B-4EBB-BAF9-E459FBFAF1C8}"/>
              </a:ext>
            </a:extLst>
          </p:cNvPr>
          <p:cNvSpPr/>
          <p:nvPr/>
        </p:nvSpPr>
        <p:spPr>
          <a:xfrm>
            <a:off x="1679574" y="1144445"/>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17" name="Aitds3">
            <a:extLst>
              <a:ext uri="{FF2B5EF4-FFF2-40B4-BE49-F238E27FC236}">
                <a16:creationId xmlns:a16="http://schemas.microsoft.com/office/drawing/2014/main" id="{736CEF03-8051-4D34-B4AA-B813DEA2F201}"/>
              </a:ext>
            </a:extLst>
          </p:cNvPr>
          <p:cNvSpPr/>
          <p:nvPr/>
        </p:nvSpPr>
        <p:spPr>
          <a:xfrm>
            <a:off x="0" y="1268039"/>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18" name="Aitds4">
            <a:extLst>
              <a:ext uri="{FF2B5EF4-FFF2-40B4-BE49-F238E27FC236}">
                <a16:creationId xmlns:a16="http://schemas.microsoft.com/office/drawing/2014/main" id="{EC1A3EEE-AED9-4D46-A161-1E56CFC81775}"/>
              </a:ext>
            </a:extLst>
          </p:cNvPr>
          <p:cNvGrpSpPr>
            <a:grpSpLocks/>
          </p:cNvGrpSpPr>
          <p:nvPr/>
        </p:nvGrpSpPr>
        <p:grpSpPr bwMode="auto">
          <a:xfrm>
            <a:off x="11013012" y="1453569"/>
            <a:ext cx="554037" cy="555625"/>
            <a:chOff x="9205771" y="1936782"/>
            <a:chExt cx="554905" cy="554905"/>
          </a:xfrm>
        </p:grpSpPr>
        <p:sp>
          <p:nvSpPr>
            <p:cNvPr id="19"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20"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smtClean="0">
                  <a:solidFill>
                    <a:srgbClr val="FFFFFF"/>
                  </a:solidFill>
                  <a:latin typeface="+mn-lt"/>
                  <a:ea typeface="+mn-ea"/>
                  <a:cs typeface="+mn-ea"/>
                  <a:sym typeface="+mn-lt"/>
                </a:rPr>
                <a:t>03</a:t>
              </a:r>
              <a:endParaRPr lang="zh-CN" altLang="en-US" sz="1867" kern="0" dirty="0">
                <a:solidFill>
                  <a:srgbClr val="FFFFFF"/>
                </a:solidFill>
                <a:latin typeface="+mn-lt"/>
                <a:ea typeface="+mn-ea"/>
                <a:cs typeface="+mn-ea"/>
                <a:sym typeface="+mn-lt"/>
              </a:endParaRPr>
            </a:p>
          </p:txBody>
        </p:sp>
      </p:grpSp>
      <p:sp>
        <p:nvSpPr>
          <p:cNvPr id="21" name="Aitds5">
            <a:extLst>
              <a:ext uri="{FF2B5EF4-FFF2-40B4-BE49-F238E27FC236}">
                <a16:creationId xmlns:a16="http://schemas.microsoft.com/office/drawing/2014/main" id="{292CBD93-F700-4A15-8264-0A9BA12B992F}"/>
              </a:ext>
            </a:extLst>
          </p:cNvPr>
          <p:cNvSpPr/>
          <p:nvPr/>
        </p:nvSpPr>
        <p:spPr>
          <a:xfrm>
            <a:off x="2162359" y="1302656"/>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a:solidFill>
                  <a:srgbClr val="C00000"/>
                </a:solidFill>
                <a:cs typeface="+mn-ea"/>
                <a:sym typeface="+mn-lt"/>
              </a:rPr>
              <a:t>推动发展</a:t>
            </a:r>
          </a:p>
        </p:txBody>
      </p:sp>
    </p:spTree>
    <p:extLst>
      <p:ext uri="{BB962C8B-B14F-4D97-AF65-F5344CB8AC3E}">
        <p14:creationId xmlns:p14="http://schemas.microsoft.com/office/powerpoint/2010/main" val="322582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
                                        </p:tgtEl>
                                        <p:attrNameLst>
                                          <p:attrName>ppt_y</p:attrName>
                                        </p:attrNameLst>
                                      </p:cBhvr>
                                      <p:tavLst>
                                        <p:tav tm="0">
                                          <p:val>
                                            <p:strVal val="#ppt_y"/>
                                          </p:val>
                                        </p:tav>
                                        <p:tav tm="100000">
                                          <p:val>
                                            <p:strVal val="#ppt_y"/>
                                          </p:val>
                                        </p:tav>
                                      </p:tavLst>
                                    </p:anim>
                                    <p:anim calcmode="lin" valueType="num">
                                      <p:cBhvr>
                                        <p:cTn id="9"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
                                        </p:tgtEl>
                                      </p:cBhvr>
                                    </p:animEffect>
                                  </p:childTnLst>
                                </p:cTn>
                              </p:par>
                              <p:par>
                                <p:cTn id="12" presetID="49" presetClass="entr" presetSubtype="0" decel="100000" fill="hold" nodeType="withEffect">
                                  <p:stCondLst>
                                    <p:cond delay="0"/>
                                  </p:stCondLst>
                                  <p:childTnLst>
                                    <p:set>
                                      <p:cBhvr>
                                        <p:cTn id="13" dur="1" fill="hold">
                                          <p:stCondLst>
                                            <p:cond delay="0"/>
                                          </p:stCondLst>
                                        </p:cTn>
                                        <p:tgtEl>
                                          <p:spTgt spid="82"/>
                                        </p:tgtEl>
                                        <p:attrNameLst>
                                          <p:attrName>style.visibility</p:attrName>
                                        </p:attrNameLst>
                                      </p:cBhvr>
                                      <p:to>
                                        <p:strVal val="visible"/>
                                      </p:to>
                                    </p:set>
                                    <p:anim calcmode="lin" valueType="num">
                                      <p:cBhvr>
                                        <p:cTn id="14" dur="500" fill="hold"/>
                                        <p:tgtEl>
                                          <p:spTgt spid="82"/>
                                        </p:tgtEl>
                                        <p:attrNameLst>
                                          <p:attrName>ppt_w</p:attrName>
                                        </p:attrNameLst>
                                      </p:cBhvr>
                                      <p:tavLst>
                                        <p:tav tm="0">
                                          <p:val>
                                            <p:fltVal val="0"/>
                                          </p:val>
                                        </p:tav>
                                        <p:tav tm="100000">
                                          <p:val>
                                            <p:strVal val="#ppt_w"/>
                                          </p:val>
                                        </p:tav>
                                      </p:tavLst>
                                    </p:anim>
                                    <p:anim calcmode="lin" valueType="num">
                                      <p:cBhvr>
                                        <p:cTn id="15" dur="500" fill="hold"/>
                                        <p:tgtEl>
                                          <p:spTgt spid="82"/>
                                        </p:tgtEl>
                                        <p:attrNameLst>
                                          <p:attrName>ppt_h</p:attrName>
                                        </p:attrNameLst>
                                      </p:cBhvr>
                                      <p:tavLst>
                                        <p:tav tm="0">
                                          <p:val>
                                            <p:fltVal val="0"/>
                                          </p:val>
                                        </p:tav>
                                        <p:tav tm="100000">
                                          <p:val>
                                            <p:strVal val="#ppt_h"/>
                                          </p:val>
                                        </p:tav>
                                      </p:tavLst>
                                    </p:anim>
                                    <p:anim calcmode="lin" valueType="num">
                                      <p:cBhvr>
                                        <p:cTn id="16" dur="500" fill="hold"/>
                                        <p:tgtEl>
                                          <p:spTgt spid="82"/>
                                        </p:tgtEl>
                                        <p:attrNameLst>
                                          <p:attrName>style.rotation</p:attrName>
                                        </p:attrNameLst>
                                      </p:cBhvr>
                                      <p:tavLst>
                                        <p:tav tm="0">
                                          <p:val>
                                            <p:fltVal val="360"/>
                                          </p:val>
                                        </p:tav>
                                        <p:tav tm="100000">
                                          <p:val>
                                            <p:fltVal val="0"/>
                                          </p:val>
                                        </p:tav>
                                      </p:tavLst>
                                    </p:anim>
                                    <p:animEffect transition="in" filter="fade">
                                      <p:cBhvr>
                                        <p:cTn id="17" dur="500"/>
                                        <p:tgtEl>
                                          <p:spTgt spid="82"/>
                                        </p:tgtEl>
                                      </p:cBhvr>
                                    </p:animEffect>
                                  </p:childTnLst>
                                </p:cTn>
                              </p:par>
                            </p:childTnLst>
                          </p:cTn>
                        </p:par>
                        <p:par>
                          <p:cTn id="18" fill="hold">
                            <p:stCondLst>
                              <p:cond delay="63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93"/>
                                        </p:tgtEl>
                                        <p:attrNameLst>
                                          <p:attrName>style.visibility</p:attrName>
                                        </p:attrNameLst>
                                      </p:cBhvr>
                                      <p:to>
                                        <p:strVal val="visible"/>
                                      </p:to>
                                    </p:set>
                                    <p:animEffect transition="in" filter="wipe(left)">
                                      <p:cBhvr>
                                        <p:cTn id="21" dur="200"/>
                                        <p:tgtEl>
                                          <p:spTgt spid="93"/>
                                        </p:tgtEl>
                                      </p:cBhvr>
                                    </p:animEffect>
                                  </p:childTnLst>
                                </p:cTn>
                              </p:par>
                            </p:childTnLst>
                          </p:cTn>
                        </p:par>
                        <p:par>
                          <p:cTn id="22" fill="hold">
                            <p:stCondLst>
                              <p:cond delay="2924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49" presetClass="entr" presetSubtype="0" decel="10000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 calcmode="lin" valueType="num">
                                      <p:cBhvr>
                                        <p:cTn id="41" dur="500" fill="hold"/>
                                        <p:tgtEl>
                                          <p:spTgt spid="18"/>
                                        </p:tgtEl>
                                        <p:attrNameLst>
                                          <p:attrName>style.rotation</p:attrName>
                                        </p:attrNameLst>
                                      </p:cBhvr>
                                      <p:tavLst>
                                        <p:tav tm="0">
                                          <p:val>
                                            <p:fltVal val="360"/>
                                          </p:val>
                                        </p:tav>
                                        <p:tav tm="100000">
                                          <p:val>
                                            <p:fltVal val="0"/>
                                          </p:val>
                                        </p:tav>
                                      </p:tavLst>
                                    </p:anim>
                                    <p:animEffect transition="in" filter="fade">
                                      <p:cBhvr>
                                        <p:cTn id="42" dur="500"/>
                                        <p:tgtEl>
                                          <p:spTgt spid="18"/>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3" grpId="0"/>
      <p:bldP spid="15" grpId="0" autoUpdateAnimBg="0"/>
      <p:bldP spid="16" grpId="0" animBg="1"/>
      <p:bldP spid="17"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Aitds6">
            <a:extLst>
              <a:ext uri="{FF2B5EF4-FFF2-40B4-BE49-F238E27FC236}">
                <a16:creationId xmlns:a16="http://schemas.microsoft.com/office/drawing/2014/main" id="{89AEE116-7A59-4846-B981-F6B26B366A2B}"/>
              </a:ext>
            </a:extLst>
          </p:cNvPr>
          <p:cNvSpPr txBox="1"/>
          <p:nvPr/>
        </p:nvSpPr>
        <p:spPr>
          <a:xfrm>
            <a:off x="345462" y="2806266"/>
            <a:ext cx="11628823" cy="3693297"/>
          </a:xfrm>
          <a:prstGeom prst="rect">
            <a:avLst/>
          </a:prstGeom>
          <a:noFill/>
        </p:spPr>
        <p:txBody>
          <a:bodyPr wrap="square" lIns="91422" tIns="45709" rIns="91422" bIns="45709" rtlCol="0">
            <a:spAutoFit/>
          </a:bodyPr>
          <a:lstStyle/>
          <a:p>
            <a:pPr lvl="0" indent="-285750" algn="just">
              <a:lnSpc>
                <a:spcPct val="130000"/>
              </a:lnSpc>
              <a:buClr>
                <a:srgbClr val="C00000"/>
              </a:buClr>
              <a:buFont typeface="Wingdings" panose="05000000000000000000" pitchFamily="2" charset="2"/>
              <a:buChar char="l"/>
            </a:pPr>
            <a:r>
              <a:rPr lang="zh-CN" altLang="en-US" dirty="0" smtClean="0">
                <a:solidFill>
                  <a:srgbClr val="0070C0"/>
                </a:solidFill>
                <a:cs typeface="+mn-ea"/>
                <a:sym typeface="+mn-lt"/>
              </a:rPr>
              <a:t>促发展</a:t>
            </a:r>
            <a:r>
              <a:rPr lang="zh-CN" altLang="en-US" dirty="0" smtClean="0">
                <a:cs typeface="+mn-ea"/>
                <a:sym typeface="+mn-lt"/>
              </a:rPr>
              <a:t>。构建</a:t>
            </a:r>
            <a:r>
              <a:rPr lang="zh-CN" altLang="en-US" dirty="0">
                <a:cs typeface="+mn-ea"/>
                <a:sym typeface="+mn-lt"/>
              </a:rPr>
              <a:t>常态化“三全育人” 工作体系，深入推进“一生双师百企千人”卓越工程人才培养模式改革，全面提升</a:t>
            </a:r>
            <a:r>
              <a:rPr lang="zh-CN" altLang="en-US" dirty="0" smtClean="0">
                <a:cs typeface="+mn-ea"/>
                <a:sym typeface="+mn-lt"/>
              </a:rPr>
              <a:t>人才</a:t>
            </a:r>
            <a:r>
              <a:rPr lang="zh-CN" altLang="en-US" dirty="0">
                <a:cs typeface="+mn-ea"/>
                <a:sym typeface="+mn-lt"/>
              </a:rPr>
              <a:t>自主培养质量。推进落实“</a:t>
            </a:r>
            <a:r>
              <a:rPr lang="en-US" altLang="zh-CN" dirty="0">
                <a:cs typeface="+mn-ea"/>
                <a:sym typeface="+mn-lt"/>
              </a:rPr>
              <a:t>5+3”</a:t>
            </a:r>
            <a:r>
              <a:rPr lang="zh-CN" altLang="en-US" dirty="0">
                <a:cs typeface="+mn-ea"/>
                <a:sym typeface="+mn-lt"/>
              </a:rPr>
              <a:t>学科建设计划，以一流学科为</a:t>
            </a:r>
            <a:r>
              <a:rPr lang="zh-CN" altLang="en-US" dirty="0" smtClean="0">
                <a:cs typeface="+mn-ea"/>
                <a:sym typeface="+mn-lt"/>
              </a:rPr>
              <a:t>核心</a:t>
            </a:r>
            <a:r>
              <a:rPr lang="zh-CN" altLang="en-US" dirty="0">
                <a:cs typeface="+mn-ea"/>
                <a:sym typeface="+mn-lt"/>
              </a:rPr>
              <a:t>，以基础学科、新兴交叉学科建设为抓手，带动整体学科</a:t>
            </a:r>
            <a:r>
              <a:rPr lang="zh-CN" altLang="en-US" dirty="0" smtClean="0">
                <a:cs typeface="+mn-ea"/>
                <a:sym typeface="+mn-lt"/>
              </a:rPr>
              <a:t>建设水平</a:t>
            </a:r>
            <a:r>
              <a:rPr lang="zh-CN" altLang="en-US" dirty="0">
                <a:cs typeface="+mn-ea"/>
                <a:sym typeface="+mn-lt"/>
              </a:rPr>
              <a:t>提升。坚持“四个面向”，开展有组织科研，系统提升科技</a:t>
            </a:r>
            <a:r>
              <a:rPr lang="zh-CN" altLang="en-US" dirty="0" smtClean="0">
                <a:cs typeface="+mn-ea"/>
                <a:sym typeface="+mn-lt"/>
              </a:rPr>
              <a:t>创新</a:t>
            </a:r>
            <a:r>
              <a:rPr lang="zh-CN" altLang="en-US" dirty="0">
                <a:cs typeface="+mn-ea"/>
                <a:sym typeface="+mn-lt"/>
              </a:rPr>
              <a:t>能力。从数量、结构、质量、评价四个方面统筹推进教师</a:t>
            </a:r>
            <a:r>
              <a:rPr lang="zh-CN" altLang="en-US" dirty="0" smtClean="0">
                <a:cs typeface="+mn-ea"/>
                <a:sym typeface="+mn-lt"/>
              </a:rPr>
              <a:t>队伍建设</a:t>
            </a:r>
            <a:r>
              <a:rPr lang="zh-CN" altLang="en-US" dirty="0">
                <a:cs typeface="+mn-ea"/>
                <a:sym typeface="+mn-lt"/>
              </a:rPr>
              <a:t>，努力构建高质量师资队伍。健全教学研创一体的国际</a:t>
            </a:r>
            <a:r>
              <a:rPr lang="zh-CN" altLang="en-US" dirty="0" smtClean="0">
                <a:cs typeface="+mn-ea"/>
                <a:sym typeface="+mn-lt"/>
              </a:rPr>
              <a:t>合作工作</a:t>
            </a:r>
            <a:r>
              <a:rPr lang="zh-CN" altLang="en-US" dirty="0">
                <a:cs typeface="+mn-ea"/>
                <a:sym typeface="+mn-lt"/>
              </a:rPr>
              <a:t>体系，构建新时代国际合作交流新格局。坚持“大学善治”</a:t>
            </a:r>
            <a:r>
              <a:rPr lang="zh-CN" altLang="en-US" dirty="0" smtClean="0">
                <a:cs typeface="+mn-ea"/>
                <a:sym typeface="+mn-lt"/>
              </a:rPr>
              <a:t>理念</a:t>
            </a:r>
            <a:r>
              <a:rPr lang="zh-CN" altLang="en-US" dirty="0">
                <a:cs typeface="+mn-ea"/>
                <a:sym typeface="+mn-lt"/>
              </a:rPr>
              <a:t>，推进学校治理体系和治理能力现代化建设。加快推进雄安</a:t>
            </a:r>
            <a:r>
              <a:rPr lang="zh-CN" altLang="en-US" dirty="0" smtClean="0">
                <a:cs typeface="+mn-ea"/>
                <a:sym typeface="+mn-lt"/>
              </a:rPr>
              <a:t>新校</a:t>
            </a:r>
            <a:r>
              <a:rPr lang="zh-CN" altLang="en-US" dirty="0">
                <a:cs typeface="+mn-ea"/>
                <a:sym typeface="+mn-lt"/>
              </a:rPr>
              <a:t>区</a:t>
            </a:r>
            <a:r>
              <a:rPr lang="zh-CN" altLang="en-US" dirty="0" smtClean="0">
                <a:cs typeface="+mn-ea"/>
                <a:sym typeface="+mn-lt"/>
              </a:rPr>
              <a:t>建设。</a:t>
            </a:r>
            <a:endParaRPr lang="en-US" altLang="zh-CN" dirty="0" smtClean="0">
              <a:cs typeface="+mn-ea"/>
              <a:sym typeface="+mn-lt"/>
            </a:endParaRPr>
          </a:p>
          <a:p>
            <a:pPr lvl="0" indent="-285750" algn="just">
              <a:lnSpc>
                <a:spcPct val="130000"/>
              </a:lnSpc>
              <a:buClr>
                <a:srgbClr val="C00000"/>
              </a:buClr>
              <a:buFont typeface="Wingdings" panose="05000000000000000000" pitchFamily="2" charset="2"/>
              <a:buChar char="l"/>
            </a:pPr>
            <a:r>
              <a:rPr lang="zh-CN" altLang="en-US" dirty="0">
                <a:solidFill>
                  <a:srgbClr val="0070C0"/>
                </a:solidFill>
                <a:cs typeface="+mn-ea"/>
                <a:sym typeface="+mn-lt"/>
              </a:rPr>
              <a:t>办实事</a:t>
            </a:r>
            <a:r>
              <a:rPr lang="zh-CN" altLang="en-US" dirty="0" smtClean="0">
                <a:cs typeface="+mn-ea"/>
                <a:sym typeface="+mn-lt"/>
              </a:rPr>
              <a:t>。牢固</a:t>
            </a:r>
            <a:r>
              <a:rPr lang="zh-CN" altLang="en-US" dirty="0">
                <a:cs typeface="+mn-ea"/>
                <a:sym typeface="+mn-lt"/>
              </a:rPr>
              <a:t>树立以师生为中心的发展思想，健全</a:t>
            </a:r>
            <a:r>
              <a:rPr lang="zh-CN" altLang="en-US" dirty="0" smtClean="0">
                <a:cs typeface="+mn-ea"/>
                <a:sym typeface="+mn-lt"/>
              </a:rPr>
              <a:t>完善</a:t>
            </a:r>
            <a:r>
              <a:rPr lang="zh-CN" altLang="en-US" dirty="0">
                <a:cs typeface="+mn-ea"/>
                <a:sym typeface="+mn-lt"/>
              </a:rPr>
              <a:t>“接诉即办”“未诉先办”机制，着力解决师生急难愁盼的问题</a:t>
            </a:r>
            <a:r>
              <a:rPr lang="zh-CN" altLang="en-US" dirty="0" smtClean="0">
                <a:cs typeface="+mn-ea"/>
                <a:sym typeface="+mn-lt"/>
              </a:rPr>
              <a:t>。完善</a:t>
            </a:r>
            <a:r>
              <a:rPr lang="zh-CN" altLang="en-US" dirty="0">
                <a:cs typeface="+mn-ea"/>
                <a:sym typeface="+mn-lt"/>
              </a:rPr>
              <a:t>党员领导干部直接联系师生群众制度，定期到基层联系点</a:t>
            </a:r>
            <a:r>
              <a:rPr lang="zh-CN" altLang="en-US" dirty="0" smtClean="0">
                <a:cs typeface="+mn-ea"/>
                <a:sym typeface="+mn-lt"/>
              </a:rPr>
              <a:t>、党支部</a:t>
            </a:r>
            <a:r>
              <a:rPr lang="zh-CN" altLang="en-US" dirty="0">
                <a:cs typeface="+mn-ea"/>
                <a:sym typeface="+mn-lt"/>
              </a:rPr>
              <a:t>联系点等参加活动，对师生普遍关切的问题及时开题做答</a:t>
            </a:r>
            <a:r>
              <a:rPr lang="zh-CN" altLang="en-US" dirty="0" smtClean="0">
                <a:cs typeface="+mn-ea"/>
                <a:sym typeface="+mn-lt"/>
              </a:rPr>
              <a:t>、解疑</a:t>
            </a:r>
            <a:r>
              <a:rPr lang="zh-CN" altLang="en-US" dirty="0">
                <a:cs typeface="+mn-ea"/>
                <a:sym typeface="+mn-lt"/>
              </a:rPr>
              <a:t>释惑、回应诉求。 全面实施“一站式”学生社区综合管理</a:t>
            </a:r>
            <a:r>
              <a:rPr lang="zh-CN" altLang="en-US" dirty="0" smtClean="0">
                <a:cs typeface="+mn-ea"/>
                <a:sym typeface="+mn-lt"/>
              </a:rPr>
              <a:t>模式</a:t>
            </a:r>
            <a:r>
              <a:rPr lang="zh-CN" altLang="en-US" dirty="0">
                <a:cs typeface="+mn-ea"/>
                <a:sym typeface="+mn-lt"/>
              </a:rPr>
              <a:t>建设，推动干部教师进社区、理论宣讲进社区、关心关爱进</a:t>
            </a:r>
            <a:r>
              <a:rPr lang="zh-CN" altLang="en-US" dirty="0" smtClean="0">
                <a:cs typeface="+mn-ea"/>
                <a:sym typeface="+mn-lt"/>
              </a:rPr>
              <a:t>社区</a:t>
            </a:r>
            <a:r>
              <a:rPr lang="zh-CN" altLang="en-US" dirty="0">
                <a:cs typeface="+mn-ea"/>
                <a:sym typeface="+mn-lt"/>
              </a:rPr>
              <a:t>、智慧服务进社区，积极创造新时代高校版“枫桥经验”。</a:t>
            </a:r>
          </a:p>
        </p:txBody>
      </p:sp>
      <p:sp>
        <p:nvSpPr>
          <p:cNvPr id="15"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16" name="Aitds2">
            <a:extLst>
              <a:ext uri="{FF2B5EF4-FFF2-40B4-BE49-F238E27FC236}">
                <a16:creationId xmlns:a16="http://schemas.microsoft.com/office/drawing/2014/main" id="{AABE50B3-E69B-4EBB-BAF9-E459FBFAF1C8}"/>
              </a:ext>
            </a:extLst>
          </p:cNvPr>
          <p:cNvSpPr/>
          <p:nvPr/>
        </p:nvSpPr>
        <p:spPr>
          <a:xfrm>
            <a:off x="1679574" y="1144445"/>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17" name="Aitds3">
            <a:extLst>
              <a:ext uri="{FF2B5EF4-FFF2-40B4-BE49-F238E27FC236}">
                <a16:creationId xmlns:a16="http://schemas.microsoft.com/office/drawing/2014/main" id="{736CEF03-8051-4D34-B4AA-B813DEA2F201}"/>
              </a:ext>
            </a:extLst>
          </p:cNvPr>
          <p:cNvSpPr/>
          <p:nvPr/>
        </p:nvSpPr>
        <p:spPr>
          <a:xfrm>
            <a:off x="0" y="1268039"/>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18" name="Aitds4">
            <a:extLst>
              <a:ext uri="{FF2B5EF4-FFF2-40B4-BE49-F238E27FC236}">
                <a16:creationId xmlns:a16="http://schemas.microsoft.com/office/drawing/2014/main" id="{EC1A3EEE-AED9-4D46-A161-1E56CFC81775}"/>
              </a:ext>
            </a:extLst>
          </p:cNvPr>
          <p:cNvGrpSpPr>
            <a:grpSpLocks/>
          </p:cNvGrpSpPr>
          <p:nvPr/>
        </p:nvGrpSpPr>
        <p:grpSpPr bwMode="auto">
          <a:xfrm>
            <a:off x="11013012" y="1453569"/>
            <a:ext cx="554037" cy="555625"/>
            <a:chOff x="9205771" y="1936782"/>
            <a:chExt cx="554905" cy="554905"/>
          </a:xfrm>
        </p:grpSpPr>
        <p:sp>
          <p:nvSpPr>
            <p:cNvPr id="19"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20"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smtClean="0">
                  <a:solidFill>
                    <a:srgbClr val="FFFFFF"/>
                  </a:solidFill>
                  <a:latin typeface="+mn-lt"/>
                  <a:ea typeface="+mn-ea"/>
                  <a:cs typeface="+mn-ea"/>
                  <a:sym typeface="+mn-lt"/>
                </a:rPr>
                <a:t>03</a:t>
              </a:r>
              <a:endParaRPr lang="zh-CN" altLang="en-US" sz="1867" kern="0" dirty="0">
                <a:solidFill>
                  <a:srgbClr val="FFFFFF"/>
                </a:solidFill>
                <a:latin typeface="+mn-lt"/>
                <a:ea typeface="+mn-ea"/>
                <a:cs typeface="+mn-ea"/>
                <a:sym typeface="+mn-lt"/>
              </a:endParaRPr>
            </a:p>
          </p:txBody>
        </p:sp>
      </p:grpSp>
      <p:sp>
        <p:nvSpPr>
          <p:cNvPr id="21" name="Aitds5">
            <a:extLst>
              <a:ext uri="{FF2B5EF4-FFF2-40B4-BE49-F238E27FC236}">
                <a16:creationId xmlns:a16="http://schemas.microsoft.com/office/drawing/2014/main" id="{292CBD93-F700-4A15-8264-0A9BA12B992F}"/>
              </a:ext>
            </a:extLst>
          </p:cNvPr>
          <p:cNvSpPr/>
          <p:nvPr/>
        </p:nvSpPr>
        <p:spPr>
          <a:xfrm>
            <a:off x="2162359" y="1302656"/>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a:solidFill>
                  <a:srgbClr val="C00000"/>
                </a:solidFill>
                <a:cs typeface="+mn-ea"/>
                <a:sym typeface="+mn-lt"/>
              </a:rPr>
              <a:t>推动发展</a:t>
            </a:r>
          </a:p>
        </p:txBody>
      </p:sp>
    </p:spTree>
    <p:extLst>
      <p:ext uri="{BB962C8B-B14F-4D97-AF65-F5344CB8AC3E}">
        <p14:creationId xmlns:p14="http://schemas.microsoft.com/office/powerpoint/2010/main" val="182133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93"/>
                                        </p:tgtEl>
                                        <p:attrNameLst>
                                          <p:attrName>style.visibility</p:attrName>
                                        </p:attrNameLst>
                                      </p:cBhvr>
                                      <p:to>
                                        <p:strVal val="visible"/>
                                      </p:to>
                                    </p:set>
                                    <p:animEffect transition="in" filter="wipe(left)">
                                      <p:cBhvr>
                                        <p:cTn id="7" dur="200"/>
                                        <p:tgtEl>
                                          <p:spTgt spid="93"/>
                                        </p:tgtEl>
                                      </p:cBhvr>
                                    </p:animEffect>
                                  </p:childTnLst>
                                </p:cTn>
                              </p:par>
                            </p:childTnLst>
                          </p:cTn>
                        </p:par>
                        <p:par>
                          <p:cTn id="8" fill="hold">
                            <p:stCondLst>
                              <p:cond delay="272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5" grpId="0" autoUpdateAnimBg="0"/>
      <p:bldP spid="16" grpId="0" animBg="1"/>
      <p:bldP spid="17"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3" y="401321"/>
            <a:ext cx="8821695"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学习贯彻习近平新时代中国特色社会主义思想主题教育工作会议</a:t>
            </a:r>
          </a:p>
        </p:txBody>
      </p:sp>
      <p:sp>
        <p:nvSpPr>
          <p:cNvPr id="21" name="Aitds2">
            <a:extLst>
              <a:ext uri="{FF2B5EF4-FFF2-40B4-BE49-F238E27FC236}">
                <a16:creationId xmlns:a16="http://schemas.microsoft.com/office/drawing/2014/main" id="{925A4C95-6602-4DF3-AE49-F9D3A0E90513}"/>
              </a:ext>
            </a:extLst>
          </p:cNvPr>
          <p:cNvSpPr/>
          <p:nvPr/>
        </p:nvSpPr>
        <p:spPr bwMode="auto">
          <a:xfrm>
            <a:off x="486015" y="1346307"/>
            <a:ext cx="11281915" cy="5004798"/>
          </a:xfrm>
          <a:prstGeom prst="rect">
            <a:avLst/>
          </a:prstGeom>
          <a:noFill/>
          <a:ln w="285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cs typeface="+mn-ea"/>
              <a:sym typeface="+mn-lt"/>
            </a:endParaRPr>
          </a:p>
        </p:txBody>
      </p:sp>
      <p:grpSp>
        <p:nvGrpSpPr>
          <p:cNvPr id="22" name="Aitds3">
            <a:extLst>
              <a:ext uri="{FF2B5EF4-FFF2-40B4-BE49-F238E27FC236}">
                <a16:creationId xmlns:a16="http://schemas.microsoft.com/office/drawing/2014/main" id="{F925A01B-508D-4AC7-BF71-93314C5FE73C}"/>
              </a:ext>
            </a:extLst>
          </p:cNvPr>
          <p:cNvGrpSpPr/>
          <p:nvPr/>
        </p:nvGrpSpPr>
        <p:grpSpPr>
          <a:xfrm>
            <a:off x="486015" y="1346307"/>
            <a:ext cx="11043376" cy="5077209"/>
            <a:chOff x="1211068" y="1706060"/>
            <a:chExt cx="11043376" cy="5077209"/>
          </a:xfrm>
        </p:grpSpPr>
        <p:sp>
          <p:nvSpPr>
            <p:cNvPr id="23" name="Aitds3-1">
              <a:extLst>
                <a:ext uri="{FF2B5EF4-FFF2-40B4-BE49-F238E27FC236}">
                  <a16:creationId xmlns:a16="http://schemas.microsoft.com/office/drawing/2014/main" id="{14AD9323-18D3-4CE0-9A49-B5247C8C7D59}"/>
                </a:ext>
              </a:extLst>
            </p:cNvPr>
            <p:cNvSpPr txBox="1"/>
            <p:nvPr/>
          </p:nvSpPr>
          <p:spPr>
            <a:xfrm>
              <a:off x="1211068" y="2729852"/>
              <a:ext cx="11043376" cy="4053417"/>
            </a:xfrm>
            <a:prstGeom prst="rect">
              <a:avLst/>
            </a:prstGeom>
            <a:noFill/>
          </p:spPr>
          <p:txBody>
            <a:bodyPr wrap="square" rtlCol="0">
              <a:spAutoFit/>
            </a:bodyPr>
            <a:lstStyle/>
            <a:p>
              <a:pPr marL="285750" indent="-285750" algn="just">
                <a:lnSpc>
                  <a:spcPct val="130000"/>
                </a:lnSpc>
                <a:spcBef>
                  <a:spcPts val="0"/>
                </a:spcBef>
                <a:buFont typeface="Wingdings" panose="05000000000000000000" pitchFamily="2" charset="2"/>
                <a:buChar char="ü"/>
              </a:pPr>
              <a:r>
                <a:rPr lang="zh-CN" altLang="en-US" dirty="0">
                  <a:cs typeface="+mn-ea"/>
                  <a:sym typeface="+mn-lt"/>
                </a:rPr>
                <a:t>要在</a:t>
              </a:r>
              <a:r>
                <a:rPr lang="zh-CN" altLang="en-US" dirty="0">
                  <a:solidFill>
                    <a:srgbClr val="0070C0"/>
                  </a:solidFill>
                  <a:cs typeface="+mn-ea"/>
                  <a:sym typeface="+mn-lt"/>
                </a:rPr>
                <a:t>推动学习贯彻新时代中国特色社会主义思想走深走实上下功夫</a:t>
              </a:r>
              <a:r>
                <a:rPr lang="zh-CN" altLang="en-US" dirty="0">
                  <a:cs typeface="+mn-ea"/>
                  <a:sym typeface="+mn-lt"/>
                </a:rPr>
                <a:t>，教育引导党员、干部从思想上正本清源、固本培元，不断提高政治判断力、政治领悟力、政治执行力，增强“四个意识”、坚定“四个自信”、做到“两个维护”，始终在思想上政治上行动上同党中央保持高度一致，做到心往一处想、劲往一处使，共同把党锻造成一块攻无不克、战无不胜的坚硬</a:t>
              </a:r>
              <a:r>
                <a:rPr lang="zh-CN" altLang="en-US" dirty="0" smtClean="0">
                  <a:cs typeface="+mn-ea"/>
                  <a:sym typeface="+mn-lt"/>
                </a:rPr>
                <a:t>钢铁。</a:t>
              </a:r>
              <a:endParaRPr lang="en-US" altLang="zh-CN" dirty="0" smtClean="0">
                <a:cs typeface="+mn-ea"/>
                <a:sym typeface="+mn-lt"/>
              </a:endParaRPr>
            </a:p>
            <a:p>
              <a:pPr marL="285750" indent="-285750" algn="just">
                <a:lnSpc>
                  <a:spcPct val="130000"/>
                </a:lnSpc>
                <a:spcBef>
                  <a:spcPts val="0"/>
                </a:spcBef>
                <a:buFont typeface="Wingdings" panose="05000000000000000000" pitchFamily="2" charset="2"/>
                <a:buChar char="ü"/>
              </a:pPr>
              <a:r>
                <a:rPr lang="zh-CN" altLang="en-US" dirty="0">
                  <a:cs typeface="+mn-ea"/>
                  <a:sym typeface="+mn-lt"/>
                </a:rPr>
                <a:t>要</a:t>
              </a:r>
              <a:r>
                <a:rPr lang="zh-CN" altLang="en-US" dirty="0">
                  <a:solidFill>
                    <a:srgbClr val="0070C0"/>
                  </a:solidFill>
                  <a:cs typeface="+mn-ea"/>
                  <a:sym typeface="+mn-lt"/>
                </a:rPr>
                <a:t>教育引导广大党员、干部学思想、见行动</a:t>
              </a:r>
              <a:r>
                <a:rPr lang="zh-CN" altLang="en-US" dirty="0">
                  <a:cs typeface="+mn-ea"/>
                  <a:sym typeface="+mn-lt"/>
                </a:rPr>
                <a:t>，树立正确的权力观、政绩观、事业观，增强责任感和使命感，不断提高推动高质量发展本领、服务群众本领、防范化解风险本领，加强斗争精神和斗争本领养成，提振锐意进取、担当有为的精气神</a:t>
              </a:r>
              <a:r>
                <a:rPr lang="zh-CN" altLang="en-US" dirty="0" smtClean="0">
                  <a:cs typeface="+mn-ea"/>
                  <a:sym typeface="+mn-lt"/>
                </a:rPr>
                <a:t>。</a:t>
              </a:r>
              <a:endParaRPr lang="en-US" altLang="zh-CN" dirty="0" smtClean="0">
                <a:cs typeface="+mn-ea"/>
                <a:sym typeface="+mn-lt"/>
              </a:endParaRPr>
            </a:p>
            <a:p>
              <a:pPr marL="285750" indent="-285750" algn="just">
                <a:lnSpc>
                  <a:spcPct val="130000"/>
                </a:lnSpc>
                <a:spcBef>
                  <a:spcPts val="0"/>
                </a:spcBef>
                <a:buFont typeface="Wingdings" panose="05000000000000000000" pitchFamily="2" charset="2"/>
                <a:buChar char="ü"/>
              </a:pPr>
              <a:r>
                <a:rPr lang="zh-CN" altLang="en-US" dirty="0">
                  <a:cs typeface="+mn-ea"/>
                  <a:sym typeface="+mn-lt"/>
                </a:rPr>
                <a:t>要</a:t>
              </a:r>
              <a:r>
                <a:rPr lang="zh-CN" altLang="en-US" dirty="0">
                  <a:solidFill>
                    <a:srgbClr val="0070C0"/>
                  </a:solidFill>
                  <a:cs typeface="+mn-ea"/>
                  <a:sym typeface="+mn-lt"/>
                </a:rPr>
                <a:t>教育引导各级党组织和广大党员、干部突出问题导向</a:t>
              </a:r>
              <a:r>
                <a:rPr lang="zh-CN" altLang="en-US" dirty="0">
                  <a:cs typeface="+mn-ea"/>
                  <a:sym typeface="+mn-lt"/>
                </a:rPr>
                <a:t>，查不足、找差距、明方向，接受政治体检，打扫政治灰尘，纠正行为偏差，解决思想不纯、组织不纯方面存在的突出问题，不断增强党的自我净化、自我完善、自我革新、自我提高能力，使我们党始终充满蓬勃生机和旺盛活力，始终成为中国特色社会主义事业的坚强领导核心。</a:t>
              </a:r>
            </a:p>
          </p:txBody>
        </p:sp>
        <p:cxnSp>
          <p:nvCxnSpPr>
            <p:cNvPr id="24" name="Aitds3-2">
              <a:extLst>
                <a:ext uri="{FF2B5EF4-FFF2-40B4-BE49-F238E27FC236}">
                  <a16:creationId xmlns:a16="http://schemas.microsoft.com/office/drawing/2014/main" id="{A79AC630-4A07-4FB5-A260-10DA4EE28364}"/>
                </a:ext>
              </a:extLst>
            </p:cNvPr>
            <p:cNvCxnSpPr>
              <a:cxnSpLocks/>
            </p:cNvCxnSpPr>
            <p:nvPr/>
          </p:nvCxnSpPr>
          <p:spPr bwMode="auto">
            <a:xfrm>
              <a:off x="1549618" y="2721723"/>
              <a:ext cx="3874000" cy="0"/>
            </a:xfrm>
            <a:prstGeom prst="line">
              <a:avLst/>
            </a:prstGeom>
            <a:solidFill>
              <a:srgbClr val="FFFFFF"/>
            </a:solidFill>
            <a:ln w="9525"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Aitds3-3">
              <a:extLst>
                <a:ext uri="{FF2B5EF4-FFF2-40B4-BE49-F238E27FC236}">
                  <a16:creationId xmlns:a16="http://schemas.microsoft.com/office/drawing/2014/main" id="{0B982917-D162-4999-A199-894799D67A8B}"/>
                </a:ext>
              </a:extLst>
            </p:cNvPr>
            <p:cNvSpPr/>
            <p:nvPr/>
          </p:nvSpPr>
          <p:spPr bwMode="auto">
            <a:xfrm>
              <a:off x="1415051" y="1810037"/>
              <a:ext cx="134567" cy="735496"/>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cs typeface="+mn-ea"/>
                <a:sym typeface="+mn-lt"/>
              </a:endParaRPr>
            </a:p>
          </p:txBody>
        </p:sp>
        <p:sp>
          <p:nvSpPr>
            <p:cNvPr id="26" name="Aitds3-4">
              <a:extLst>
                <a:ext uri="{FF2B5EF4-FFF2-40B4-BE49-F238E27FC236}">
                  <a16:creationId xmlns:a16="http://schemas.microsoft.com/office/drawing/2014/main" id="{CA58ECCE-1282-49E2-A87A-E102D03E4937}"/>
                </a:ext>
              </a:extLst>
            </p:cNvPr>
            <p:cNvSpPr txBox="1"/>
            <p:nvPr/>
          </p:nvSpPr>
          <p:spPr>
            <a:xfrm>
              <a:off x="1549619" y="1706060"/>
              <a:ext cx="10019026" cy="1015663"/>
            </a:xfrm>
            <a:prstGeom prst="rect">
              <a:avLst/>
            </a:prstGeom>
            <a:noFill/>
          </p:spPr>
          <p:txBody>
            <a:bodyPr wrap="square" rtlCol="0">
              <a:spAutoFit/>
            </a:bodyPr>
            <a:lstStyle/>
            <a:p>
              <a:r>
                <a:rPr lang="zh-CN" altLang="en-US" sz="2000" b="1" dirty="0">
                  <a:solidFill>
                    <a:srgbClr val="C00000"/>
                  </a:solidFill>
                  <a:cs typeface="+mn-ea"/>
                  <a:sym typeface="+mn-lt"/>
                </a:rPr>
                <a:t>以县处级以上领导干部为重点在全党深入开展学习贯彻新时代中国特色社会主义思想主题教育，是贯彻落实党的二十大精神的重大举措，对于统一全党思想、解决党内存在的突出问题、始终保持党同人民群众血肉联系、推动党和国家事业发展，具有重要</a:t>
              </a:r>
              <a:r>
                <a:rPr lang="zh-CN" altLang="en-US" sz="2000" b="1" dirty="0" smtClean="0">
                  <a:solidFill>
                    <a:srgbClr val="C00000"/>
                  </a:solidFill>
                  <a:cs typeface="+mn-ea"/>
                  <a:sym typeface="+mn-lt"/>
                </a:rPr>
                <a:t>意义</a:t>
              </a:r>
              <a:endParaRPr lang="zh-CN" altLang="en-US" sz="2000" b="1" dirty="0">
                <a:solidFill>
                  <a:srgbClr val="C00000"/>
                </a:solidFill>
                <a:cs typeface="+mn-ea"/>
                <a:sym typeface="+mn-lt"/>
              </a:endParaRPr>
            </a:p>
          </p:txBody>
        </p:sp>
      </p:grpSp>
    </p:spTree>
    <p:extLst>
      <p:ext uri="{BB962C8B-B14F-4D97-AF65-F5344CB8AC3E}">
        <p14:creationId xmlns:p14="http://schemas.microsoft.com/office/powerpoint/2010/main" val="3600230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EF3CACB8-C14A-4E38-8332-459E633F2997}"/>
              </a:ext>
            </a:extLst>
          </p:cNvPr>
          <p:cNvGrpSpPr/>
          <p:nvPr/>
        </p:nvGrpSpPr>
        <p:grpSpPr>
          <a:xfrm>
            <a:off x="2025825" y="2323730"/>
            <a:ext cx="8765546" cy="1330235"/>
            <a:chOff x="688561" y="3808322"/>
            <a:chExt cx="10643054" cy="2511455"/>
          </a:xfrm>
        </p:grpSpPr>
        <p:sp>
          <p:nvSpPr>
            <p:cNvPr id="19" name="文本框 18">
              <a:extLst>
                <a:ext uri="{FF2B5EF4-FFF2-40B4-BE49-F238E27FC236}">
                  <a16:creationId xmlns:a16="http://schemas.microsoft.com/office/drawing/2014/main" id="{FCBF6852-9EC4-4249-8A93-D35879815622}"/>
                </a:ext>
              </a:extLst>
            </p:cNvPr>
            <p:cNvSpPr txBox="1"/>
            <p:nvPr/>
          </p:nvSpPr>
          <p:spPr>
            <a:xfrm>
              <a:off x="688561" y="3831722"/>
              <a:ext cx="10608331" cy="2440518"/>
            </a:xfrm>
            <a:prstGeom prst="rect">
              <a:avLst/>
            </a:prstGeom>
            <a:noFill/>
          </p:spPr>
          <p:txBody>
            <a:bodyPr wrap="square">
              <a:spAutoFit/>
            </a:bodyPr>
            <a:lstStyle/>
            <a:p>
              <a:pPr>
                <a:lnSpc>
                  <a:spcPct val="130000"/>
                </a:lnSpc>
              </a:pPr>
              <a:r>
                <a:rPr lang="zh-CN" altLang="en-US" sz="2000" dirty="0">
                  <a:cs typeface="+mn-ea"/>
                  <a:sym typeface="+mn-lt"/>
                </a:rPr>
                <a:t>发扬刀刃向内的自我革命精神， 坚持</a:t>
              </a:r>
              <a:r>
                <a:rPr lang="zh-CN" altLang="en-US" sz="2000" dirty="0">
                  <a:solidFill>
                    <a:schemeClr val="accent4"/>
                  </a:solidFill>
                  <a:cs typeface="+mn-ea"/>
                  <a:sym typeface="+mn-lt"/>
                </a:rPr>
                <a:t>边学习</a:t>
              </a:r>
              <a:r>
                <a:rPr lang="zh-CN" altLang="en-US" sz="2000" dirty="0" smtClean="0">
                  <a:solidFill>
                    <a:schemeClr val="accent4"/>
                  </a:solidFill>
                  <a:cs typeface="+mn-ea"/>
                  <a:sym typeface="+mn-lt"/>
                </a:rPr>
                <a:t>、边</a:t>
              </a:r>
              <a:r>
                <a:rPr lang="zh-CN" altLang="en-US" sz="2000" dirty="0">
                  <a:solidFill>
                    <a:schemeClr val="accent4"/>
                  </a:solidFill>
                  <a:cs typeface="+mn-ea"/>
                  <a:sym typeface="+mn-lt"/>
                </a:rPr>
                <a:t>对照、边检视、边整改</a:t>
              </a:r>
              <a:r>
                <a:rPr lang="zh-CN" altLang="en-US" sz="2000" dirty="0">
                  <a:cs typeface="+mn-ea"/>
                  <a:sym typeface="+mn-lt"/>
                </a:rPr>
                <a:t>，坚持</a:t>
              </a:r>
              <a:r>
                <a:rPr lang="zh-CN" altLang="en-US" sz="2000" dirty="0">
                  <a:solidFill>
                    <a:schemeClr val="accent4"/>
                  </a:solidFill>
                  <a:cs typeface="+mn-ea"/>
                  <a:sym typeface="+mn-lt"/>
                </a:rPr>
                <a:t>分类整改与集中整改相结合</a:t>
              </a:r>
              <a:r>
                <a:rPr lang="zh-CN" altLang="en-US" sz="2000" dirty="0">
                  <a:cs typeface="+mn-ea"/>
                  <a:sym typeface="+mn-lt"/>
                </a:rPr>
                <a:t>，</a:t>
              </a:r>
              <a:r>
                <a:rPr lang="zh-CN" altLang="en-US" sz="2000" dirty="0" smtClean="0">
                  <a:cs typeface="+mn-ea"/>
                  <a:sym typeface="+mn-lt"/>
                </a:rPr>
                <a:t>通过</a:t>
              </a:r>
              <a:r>
                <a:rPr lang="zh-CN" altLang="en-US" sz="2000" dirty="0">
                  <a:cs typeface="+mn-ea"/>
                  <a:sym typeface="+mn-lt"/>
                </a:rPr>
                <a:t>个别谈话、座谈会、征求意见等方式，把存在的问题查找准</a:t>
              </a:r>
              <a:r>
                <a:rPr lang="zh-CN" altLang="en-US" sz="2000" dirty="0" smtClean="0">
                  <a:cs typeface="+mn-ea"/>
                  <a:sym typeface="+mn-lt"/>
                </a:rPr>
                <a:t>、剖析</a:t>
              </a:r>
              <a:r>
                <a:rPr lang="zh-CN" altLang="en-US" sz="2000" dirty="0">
                  <a:cs typeface="+mn-ea"/>
                  <a:sym typeface="+mn-lt"/>
                </a:rPr>
                <a:t>透、检视到位，抓好突出问题的整改整治。</a:t>
              </a:r>
            </a:p>
          </p:txBody>
        </p:sp>
        <p:sp>
          <p:nvSpPr>
            <p:cNvPr id="14" name="矩形 13">
              <a:extLst>
                <a:ext uri="{FF2B5EF4-FFF2-40B4-BE49-F238E27FC236}">
                  <a16:creationId xmlns:a16="http://schemas.microsoft.com/office/drawing/2014/main" id="{60965218-2E53-44FD-ADA0-DB90F4FE8119}"/>
                </a:ext>
              </a:extLst>
            </p:cNvPr>
            <p:cNvSpPr/>
            <p:nvPr/>
          </p:nvSpPr>
          <p:spPr>
            <a:xfrm>
              <a:off x="688561" y="3808322"/>
              <a:ext cx="10643054" cy="2511455"/>
            </a:xfrm>
            <a:prstGeom prst="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3" name="图片 32">
            <a:extLst>
              <a:ext uri="{FF2B5EF4-FFF2-40B4-BE49-F238E27FC236}">
                <a16:creationId xmlns:a16="http://schemas.microsoft.com/office/drawing/2014/main" id="{1DADB8CE-702A-4576-AFC9-A1A49ABC58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127" y="3633736"/>
            <a:ext cx="435485" cy="487315"/>
          </a:xfrm>
          <a:prstGeom prst="rect">
            <a:avLst/>
          </a:prstGeom>
        </p:spPr>
      </p:pic>
      <p:sp>
        <p:nvSpPr>
          <p:cNvPr id="13" name="文本框 12"/>
          <p:cNvSpPr txBox="1"/>
          <p:nvPr/>
        </p:nvSpPr>
        <p:spPr>
          <a:xfrm>
            <a:off x="900972" y="3720941"/>
            <a:ext cx="2016403" cy="400110"/>
          </a:xfrm>
          <a:prstGeom prst="rect">
            <a:avLst/>
          </a:prstGeom>
          <a:noFill/>
          <a:ln w="28575">
            <a:solidFill>
              <a:srgbClr val="FFC000"/>
            </a:solidFill>
            <a:prstDash val="lgDashDotDot"/>
          </a:ln>
        </p:spPr>
        <p:txBody>
          <a:bodyPr wrap="square" rtlCol="0">
            <a:spAutoFit/>
          </a:bodyPr>
          <a:lstStyle/>
          <a:p>
            <a:r>
              <a:rPr lang="zh-CN" altLang="en-US" sz="2000" dirty="0">
                <a:solidFill>
                  <a:srgbClr val="0070C0"/>
                </a:solidFill>
              </a:rPr>
              <a:t>开展党性分析</a:t>
            </a:r>
          </a:p>
        </p:txBody>
      </p:sp>
      <p:sp>
        <p:nvSpPr>
          <p:cNvPr id="20" name="PA-10221"/>
          <p:cNvSpPr/>
          <p:nvPr>
            <p:custDataLst>
              <p:tags r:id="rId1"/>
            </p:custDataLst>
          </p:nvPr>
        </p:nvSpPr>
        <p:spPr>
          <a:xfrm>
            <a:off x="0" y="6664133"/>
            <a:ext cx="12192000" cy="1938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22" name="Aitds2">
            <a:extLst>
              <a:ext uri="{FF2B5EF4-FFF2-40B4-BE49-F238E27FC236}">
                <a16:creationId xmlns:a16="http://schemas.microsoft.com/office/drawing/2014/main" id="{AABE50B3-E69B-4EBB-BAF9-E459FBFAF1C8}"/>
              </a:ext>
            </a:extLst>
          </p:cNvPr>
          <p:cNvSpPr/>
          <p:nvPr/>
        </p:nvSpPr>
        <p:spPr>
          <a:xfrm>
            <a:off x="1679574" y="1121011"/>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23" name="Aitds3">
            <a:extLst>
              <a:ext uri="{FF2B5EF4-FFF2-40B4-BE49-F238E27FC236}">
                <a16:creationId xmlns:a16="http://schemas.microsoft.com/office/drawing/2014/main" id="{736CEF03-8051-4D34-B4AA-B813DEA2F201}"/>
              </a:ext>
            </a:extLst>
          </p:cNvPr>
          <p:cNvSpPr/>
          <p:nvPr/>
        </p:nvSpPr>
        <p:spPr>
          <a:xfrm>
            <a:off x="0" y="1268039"/>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24" name="Aitds4">
            <a:extLst>
              <a:ext uri="{FF2B5EF4-FFF2-40B4-BE49-F238E27FC236}">
                <a16:creationId xmlns:a16="http://schemas.microsoft.com/office/drawing/2014/main" id="{EC1A3EEE-AED9-4D46-A161-1E56CFC81775}"/>
              </a:ext>
            </a:extLst>
          </p:cNvPr>
          <p:cNvGrpSpPr>
            <a:grpSpLocks/>
          </p:cNvGrpSpPr>
          <p:nvPr/>
        </p:nvGrpSpPr>
        <p:grpSpPr bwMode="auto">
          <a:xfrm>
            <a:off x="11013012" y="1453569"/>
            <a:ext cx="554037" cy="555625"/>
            <a:chOff x="9205771" y="1936782"/>
            <a:chExt cx="554905" cy="554905"/>
          </a:xfrm>
        </p:grpSpPr>
        <p:sp>
          <p:nvSpPr>
            <p:cNvPr id="25"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26"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smtClean="0">
                  <a:solidFill>
                    <a:srgbClr val="FFFFFF"/>
                  </a:solidFill>
                  <a:latin typeface="+mn-lt"/>
                  <a:ea typeface="+mn-ea"/>
                  <a:cs typeface="+mn-ea"/>
                  <a:sym typeface="+mn-lt"/>
                </a:rPr>
                <a:t>04</a:t>
              </a:r>
              <a:endParaRPr lang="zh-CN" altLang="en-US" sz="1867" kern="0" dirty="0">
                <a:solidFill>
                  <a:srgbClr val="FFFFFF"/>
                </a:solidFill>
                <a:latin typeface="+mn-lt"/>
                <a:ea typeface="+mn-ea"/>
                <a:cs typeface="+mn-ea"/>
                <a:sym typeface="+mn-lt"/>
              </a:endParaRPr>
            </a:p>
          </p:txBody>
        </p:sp>
      </p:grpSp>
      <p:sp>
        <p:nvSpPr>
          <p:cNvPr id="32" name="Aitds5">
            <a:extLst>
              <a:ext uri="{FF2B5EF4-FFF2-40B4-BE49-F238E27FC236}">
                <a16:creationId xmlns:a16="http://schemas.microsoft.com/office/drawing/2014/main" id="{292CBD93-F700-4A15-8264-0A9BA12B992F}"/>
              </a:ext>
            </a:extLst>
          </p:cNvPr>
          <p:cNvSpPr/>
          <p:nvPr/>
        </p:nvSpPr>
        <p:spPr>
          <a:xfrm>
            <a:off x="2162359" y="1302656"/>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a:solidFill>
                  <a:srgbClr val="C00000"/>
                </a:solidFill>
                <a:cs typeface="+mn-ea"/>
                <a:sym typeface="+mn-lt"/>
              </a:rPr>
              <a:t>检视整改</a:t>
            </a:r>
          </a:p>
        </p:txBody>
      </p:sp>
      <p:grpSp>
        <p:nvGrpSpPr>
          <p:cNvPr id="37" name="组合 36">
            <a:extLst>
              <a:ext uri="{FF2B5EF4-FFF2-40B4-BE49-F238E27FC236}">
                <a16:creationId xmlns:a16="http://schemas.microsoft.com/office/drawing/2014/main" id="{EF3CACB8-C14A-4E38-8332-459E633F2997}"/>
              </a:ext>
            </a:extLst>
          </p:cNvPr>
          <p:cNvGrpSpPr/>
          <p:nvPr/>
        </p:nvGrpSpPr>
        <p:grpSpPr>
          <a:xfrm>
            <a:off x="697227" y="4209401"/>
            <a:ext cx="11157316" cy="5878935"/>
            <a:chOff x="688561" y="3808322"/>
            <a:chExt cx="10643054" cy="5808635"/>
          </a:xfrm>
        </p:grpSpPr>
        <p:sp>
          <p:nvSpPr>
            <p:cNvPr id="38" name="文本框 37">
              <a:extLst>
                <a:ext uri="{FF2B5EF4-FFF2-40B4-BE49-F238E27FC236}">
                  <a16:creationId xmlns:a16="http://schemas.microsoft.com/office/drawing/2014/main" id="{FCBF6852-9EC4-4249-8A93-D35879815622}"/>
                </a:ext>
              </a:extLst>
            </p:cNvPr>
            <p:cNvSpPr txBox="1"/>
            <p:nvPr/>
          </p:nvSpPr>
          <p:spPr>
            <a:xfrm>
              <a:off x="688561" y="3831722"/>
              <a:ext cx="10608330" cy="5785235"/>
            </a:xfrm>
            <a:prstGeom prst="rect">
              <a:avLst/>
            </a:prstGeom>
            <a:noFill/>
          </p:spPr>
          <p:txBody>
            <a:bodyPr wrap="square">
              <a:spAutoFit/>
            </a:bodyPr>
            <a:lstStyle/>
            <a:p>
              <a:pPr>
                <a:lnSpc>
                  <a:spcPct val="130000"/>
                </a:lnSpc>
              </a:pPr>
              <a:r>
                <a:rPr lang="zh-CN" altLang="en-US" sz="2000" dirty="0">
                  <a:cs typeface="+mn-ea"/>
                  <a:sym typeface="+mn-lt"/>
                </a:rPr>
                <a:t>对标对表习近平新时代中国特色</a:t>
              </a:r>
              <a:r>
                <a:rPr lang="zh-CN" altLang="en-US" sz="2000" dirty="0" smtClean="0">
                  <a:cs typeface="+mn-ea"/>
                  <a:sym typeface="+mn-lt"/>
                </a:rPr>
                <a:t>社会主义</a:t>
              </a:r>
              <a:r>
                <a:rPr lang="zh-CN" altLang="en-US" sz="2000" dirty="0">
                  <a:cs typeface="+mn-ea"/>
                  <a:sym typeface="+mn-lt"/>
                </a:rPr>
                <a:t>思想， 系统梳理调查研究发现的问题、推动发展中的问题、师生反映强烈的问题， 通过自己找、师生提、集体议、上级点</a:t>
              </a:r>
              <a:r>
                <a:rPr lang="zh-CN" altLang="en-US" sz="2000" dirty="0" smtClean="0">
                  <a:cs typeface="+mn-ea"/>
                  <a:sym typeface="+mn-lt"/>
                </a:rPr>
                <a:t>，从</a:t>
              </a:r>
              <a:r>
                <a:rPr lang="zh-CN" altLang="en-US" sz="2000" dirty="0">
                  <a:cs typeface="+mn-ea"/>
                  <a:sym typeface="+mn-lt"/>
                </a:rPr>
                <a:t>理论学习、政治素质、能力本领、担当作为、工作作风、</a:t>
              </a:r>
              <a:r>
                <a:rPr lang="zh-CN" altLang="en-US" sz="2000" dirty="0" smtClean="0">
                  <a:cs typeface="+mn-ea"/>
                  <a:sym typeface="+mn-lt"/>
                </a:rPr>
                <a:t>廉洁自律 </a:t>
              </a:r>
              <a:r>
                <a:rPr lang="en-US" altLang="zh-CN" sz="2000" dirty="0">
                  <a:cs typeface="+mn-ea"/>
                  <a:sym typeface="+mn-lt"/>
                </a:rPr>
                <a:t>6 </a:t>
              </a:r>
              <a:r>
                <a:rPr lang="zh-CN" altLang="en-US" sz="2000" dirty="0">
                  <a:cs typeface="+mn-ea"/>
                  <a:sym typeface="+mn-lt"/>
                </a:rPr>
                <a:t>方面逐一查摆存在的突出问题， 结合巡视巡察、审计</a:t>
              </a:r>
              <a:r>
                <a:rPr lang="zh-CN" altLang="en-US" sz="2000" dirty="0" smtClean="0">
                  <a:cs typeface="+mn-ea"/>
                  <a:sym typeface="+mn-lt"/>
                </a:rPr>
                <a:t>监督发现</a:t>
              </a:r>
              <a:r>
                <a:rPr lang="zh-CN" altLang="en-US" sz="2000" dirty="0">
                  <a:cs typeface="+mn-ea"/>
                  <a:sym typeface="+mn-lt"/>
                </a:rPr>
                <a:t>的问题，列出问题清单，找准问题症结，着力从思想根源</a:t>
              </a:r>
              <a:r>
                <a:rPr lang="zh-CN" altLang="en-US" sz="2000" dirty="0" smtClean="0">
                  <a:cs typeface="+mn-ea"/>
                  <a:sym typeface="+mn-lt"/>
                </a:rPr>
                <a:t>上解决问题</a:t>
              </a:r>
              <a:r>
                <a:rPr lang="zh-CN" altLang="en-US" sz="2000" dirty="0">
                  <a:cs typeface="+mn-ea"/>
                  <a:sym typeface="+mn-lt"/>
                </a:rPr>
                <a:t>。 其中需要学校领导班子重点解决的突出问题不少于 </a:t>
              </a:r>
              <a:r>
                <a:rPr lang="en-US" altLang="zh-CN" sz="2000" dirty="0" smtClean="0">
                  <a:cs typeface="+mn-ea"/>
                  <a:sym typeface="+mn-lt"/>
                </a:rPr>
                <a:t>10</a:t>
              </a:r>
              <a:r>
                <a:rPr lang="zh-CN" altLang="en-US" sz="2000" dirty="0" smtClean="0">
                  <a:cs typeface="+mn-ea"/>
                  <a:sym typeface="+mn-lt"/>
                </a:rPr>
                <a:t>项</a:t>
              </a:r>
              <a:r>
                <a:rPr lang="zh-CN" altLang="en-US" sz="2000" dirty="0">
                  <a:cs typeface="+mn-ea"/>
                  <a:sym typeface="+mn-lt"/>
                </a:rPr>
                <a:t>，需要处级以上领导干部重点解决的突出问题每人不少于 </a:t>
              </a:r>
              <a:r>
                <a:rPr lang="en-US" altLang="zh-CN" sz="2000" dirty="0">
                  <a:cs typeface="+mn-ea"/>
                  <a:sym typeface="+mn-lt"/>
                </a:rPr>
                <a:t>3 </a:t>
              </a:r>
              <a:r>
                <a:rPr lang="zh-CN" altLang="en-US" sz="2000" dirty="0">
                  <a:cs typeface="+mn-ea"/>
                  <a:sym typeface="+mn-lt"/>
                </a:rPr>
                <a:t>项</a:t>
              </a:r>
              <a:r>
                <a:rPr lang="zh-CN" altLang="en-US" sz="2000" dirty="0" smtClean="0">
                  <a:cs typeface="+mn-ea"/>
                  <a:sym typeface="+mn-lt"/>
                </a:rPr>
                <a:t>。主题</a:t>
              </a:r>
              <a:r>
                <a:rPr lang="zh-CN" altLang="en-US" sz="2000" dirty="0">
                  <a:cs typeface="+mn-ea"/>
                  <a:sym typeface="+mn-lt"/>
                </a:rPr>
                <a:t>教育结束前，校院两级领导班子召开专题民主生活会，</a:t>
              </a:r>
              <a:r>
                <a:rPr lang="zh-CN" altLang="en-US" sz="2000" dirty="0" smtClean="0">
                  <a:cs typeface="+mn-ea"/>
                  <a:sym typeface="+mn-lt"/>
                </a:rPr>
                <a:t>严肃认真</a:t>
              </a:r>
              <a:r>
                <a:rPr lang="zh-CN" altLang="en-US" sz="2000" dirty="0">
                  <a:cs typeface="+mn-ea"/>
                  <a:sym typeface="+mn-lt"/>
                </a:rPr>
                <a:t>开展批评和自我批评。</a:t>
              </a:r>
            </a:p>
          </p:txBody>
        </p:sp>
        <p:sp>
          <p:nvSpPr>
            <p:cNvPr id="39" name="矩形 38">
              <a:extLst>
                <a:ext uri="{FF2B5EF4-FFF2-40B4-BE49-F238E27FC236}">
                  <a16:creationId xmlns:a16="http://schemas.microsoft.com/office/drawing/2014/main" id="{60965218-2E53-44FD-ADA0-DB90F4FE8119}"/>
                </a:ext>
              </a:extLst>
            </p:cNvPr>
            <p:cNvSpPr/>
            <p:nvPr/>
          </p:nvSpPr>
          <p:spPr>
            <a:xfrm>
              <a:off x="688561" y="3808322"/>
              <a:ext cx="10643054" cy="2511455"/>
            </a:xfrm>
            <a:prstGeom prst="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09953513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 calcmode="lin" valueType="num">
                                      <p:cBhvr>
                                        <p:cTn id="23" dur="500" fill="hold"/>
                                        <p:tgtEl>
                                          <p:spTgt spid="24"/>
                                        </p:tgtEl>
                                        <p:attrNameLst>
                                          <p:attrName>style.rotation</p:attrName>
                                        </p:attrNameLst>
                                      </p:cBhvr>
                                      <p:tavLst>
                                        <p:tav tm="0">
                                          <p:val>
                                            <p:fltVal val="360"/>
                                          </p:val>
                                        </p:tav>
                                        <p:tav tm="100000">
                                          <p:val>
                                            <p:fltVal val="0"/>
                                          </p:val>
                                        </p:tav>
                                      </p:tavLst>
                                    </p:anim>
                                    <p:animEffect transition="in" filter="fade">
                                      <p:cBhvr>
                                        <p:cTn id="24" dur="500"/>
                                        <p:tgtEl>
                                          <p:spTgt spid="2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nimBg="1"/>
      <p:bldP spid="23" grpId="0" animBg="1"/>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1DADB8CE-702A-4576-AFC9-A1A49ABC58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381" y="2699818"/>
            <a:ext cx="435485" cy="487315"/>
          </a:xfrm>
          <a:prstGeom prst="rect">
            <a:avLst/>
          </a:prstGeom>
        </p:spPr>
      </p:pic>
      <p:sp>
        <p:nvSpPr>
          <p:cNvPr id="13" name="文本框 12"/>
          <p:cNvSpPr txBox="1"/>
          <p:nvPr/>
        </p:nvSpPr>
        <p:spPr>
          <a:xfrm>
            <a:off x="1162226" y="2787023"/>
            <a:ext cx="2016403" cy="400110"/>
          </a:xfrm>
          <a:prstGeom prst="rect">
            <a:avLst/>
          </a:prstGeom>
          <a:noFill/>
          <a:ln w="28575">
            <a:solidFill>
              <a:srgbClr val="FFC000"/>
            </a:solidFill>
            <a:prstDash val="lgDashDotDot"/>
          </a:ln>
        </p:spPr>
        <p:txBody>
          <a:bodyPr wrap="square" rtlCol="0">
            <a:spAutoFit/>
          </a:bodyPr>
          <a:lstStyle/>
          <a:p>
            <a:r>
              <a:rPr lang="zh-CN" altLang="en-US" sz="2000" dirty="0">
                <a:solidFill>
                  <a:srgbClr val="0070C0"/>
                </a:solidFill>
              </a:rPr>
              <a:t>抓好整改整治</a:t>
            </a:r>
          </a:p>
        </p:txBody>
      </p:sp>
      <p:sp>
        <p:nvSpPr>
          <p:cNvPr id="20" name="PA-10221"/>
          <p:cNvSpPr/>
          <p:nvPr>
            <p:custDataLst>
              <p:tags r:id="rId1"/>
            </p:custDataLst>
          </p:nvPr>
        </p:nvSpPr>
        <p:spPr>
          <a:xfrm>
            <a:off x="0" y="6664133"/>
            <a:ext cx="12192000" cy="1938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22" name="Aitds2">
            <a:extLst>
              <a:ext uri="{FF2B5EF4-FFF2-40B4-BE49-F238E27FC236}">
                <a16:creationId xmlns:a16="http://schemas.microsoft.com/office/drawing/2014/main" id="{AABE50B3-E69B-4EBB-BAF9-E459FBFAF1C8}"/>
              </a:ext>
            </a:extLst>
          </p:cNvPr>
          <p:cNvSpPr/>
          <p:nvPr/>
        </p:nvSpPr>
        <p:spPr>
          <a:xfrm>
            <a:off x="1679574" y="1121011"/>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23" name="Aitds3">
            <a:extLst>
              <a:ext uri="{FF2B5EF4-FFF2-40B4-BE49-F238E27FC236}">
                <a16:creationId xmlns:a16="http://schemas.microsoft.com/office/drawing/2014/main" id="{736CEF03-8051-4D34-B4AA-B813DEA2F201}"/>
              </a:ext>
            </a:extLst>
          </p:cNvPr>
          <p:cNvSpPr/>
          <p:nvPr/>
        </p:nvSpPr>
        <p:spPr>
          <a:xfrm>
            <a:off x="0" y="1268039"/>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24" name="Aitds4">
            <a:extLst>
              <a:ext uri="{FF2B5EF4-FFF2-40B4-BE49-F238E27FC236}">
                <a16:creationId xmlns:a16="http://schemas.microsoft.com/office/drawing/2014/main" id="{EC1A3EEE-AED9-4D46-A161-1E56CFC81775}"/>
              </a:ext>
            </a:extLst>
          </p:cNvPr>
          <p:cNvGrpSpPr>
            <a:grpSpLocks/>
          </p:cNvGrpSpPr>
          <p:nvPr/>
        </p:nvGrpSpPr>
        <p:grpSpPr bwMode="auto">
          <a:xfrm>
            <a:off x="11013012" y="1453569"/>
            <a:ext cx="554037" cy="555625"/>
            <a:chOff x="9205771" y="1936782"/>
            <a:chExt cx="554905" cy="554905"/>
          </a:xfrm>
        </p:grpSpPr>
        <p:sp>
          <p:nvSpPr>
            <p:cNvPr id="25"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26"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smtClean="0">
                  <a:solidFill>
                    <a:srgbClr val="FFFFFF"/>
                  </a:solidFill>
                  <a:latin typeface="+mn-lt"/>
                  <a:ea typeface="+mn-ea"/>
                  <a:cs typeface="+mn-ea"/>
                  <a:sym typeface="+mn-lt"/>
                </a:rPr>
                <a:t>04</a:t>
              </a:r>
              <a:endParaRPr lang="zh-CN" altLang="en-US" sz="1867" kern="0" dirty="0">
                <a:solidFill>
                  <a:srgbClr val="FFFFFF"/>
                </a:solidFill>
                <a:latin typeface="+mn-lt"/>
                <a:ea typeface="+mn-ea"/>
                <a:cs typeface="+mn-ea"/>
                <a:sym typeface="+mn-lt"/>
              </a:endParaRPr>
            </a:p>
          </p:txBody>
        </p:sp>
      </p:grpSp>
      <p:sp>
        <p:nvSpPr>
          <p:cNvPr id="32" name="Aitds5">
            <a:extLst>
              <a:ext uri="{FF2B5EF4-FFF2-40B4-BE49-F238E27FC236}">
                <a16:creationId xmlns:a16="http://schemas.microsoft.com/office/drawing/2014/main" id="{292CBD93-F700-4A15-8264-0A9BA12B992F}"/>
              </a:ext>
            </a:extLst>
          </p:cNvPr>
          <p:cNvSpPr/>
          <p:nvPr/>
        </p:nvSpPr>
        <p:spPr>
          <a:xfrm>
            <a:off x="2162359" y="1302656"/>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a:solidFill>
                  <a:srgbClr val="C00000"/>
                </a:solidFill>
                <a:cs typeface="+mn-ea"/>
                <a:sym typeface="+mn-lt"/>
              </a:rPr>
              <a:t>检视整改</a:t>
            </a:r>
          </a:p>
        </p:txBody>
      </p:sp>
      <p:grpSp>
        <p:nvGrpSpPr>
          <p:cNvPr id="37" name="组合 36">
            <a:extLst>
              <a:ext uri="{FF2B5EF4-FFF2-40B4-BE49-F238E27FC236}">
                <a16:creationId xmlns:a16="http://schemas.microsoft.com/office/drawing/2014/main" id="{EF3CACB8-C14A-4E38-8332-459E633F2997}"/>
              </a:ext>
            </a:extLst>
          </p:cNvPr>
          <p:cNvGrpSpPr/>
          <p:nvPr/>
        </p:nvGrpSpPr>
        <p:grpSpPr>
          <a:xfrm>
            <a:off x="697227" y="3478680"/>
            <a:ext cx="11157316" cy="2077321"/>
            <a:chOff x="688561" y="3808322"/>
            <a:chExt cx="10643054" cy="2511455"/>
          </a:xfrm>
        </p:grpSpPr>
        <p:sp>
          <p:nvSpPr>
            <p:cNvPr id="38" name="文本框 37">
              <a:extLst>
                <a:ext uri="{FF2B5EF4-FFF2-40B4-BE49-F238E27FC236}">
                  <a16:creationId xmlns:a16="http://schemas.microsoft.com/office/drawing/2014/main" id="{FCBF6852-9EC4-4249-8A93-D35879815622}"/>
                </a:ext>
              </a:extLst>
            </p:cNvPr>
            <p:cNvSpPr txBox="1"/>
            <p:nvPr/>
          </p:nvSpPr>
          <p:spPr>
            <a:xfrm>
              <a:off x="688561" y="3831722"/>
              <a:ext cx="10608330" cy="2067854"/>
            </a:xfrm>
            <a:prstGeom prst="rect">
              <a:avLst/>
            </a:prstGeom>
            <a:noFill/>
          </p:spPr>
          <p:txBody>
            <a:bodyPr wrap="square">
              <a:spAutoFit/>
            </a:bodyPr>
            <a:lstStyle/>
            <a:p>
              <a:pPr>
                <a:lnSpc>
                  <a:spcPct val="130000"/>
                </a:lnSpc>
              </a:pPr>
              <a:r>
                <a:rPr lang="zh-CN" altLang="en-US" sz="2000" dirty="0">
                  <a:cs typeface="+mn-ea"/>
                  <a:sym typeface="+mn-lt"/>
                </a:rPr>
                <a:t>要对照列出的问题清单，分门别类</a:t>
              </a:r>
              <a:r>
                <a:rPr lang="zh-CN" altLang="en-US" sz="2000" dirty="0" smtClean="0">
                  <a:cs typeface="+mn-ea"/>
                  <a:sym typeface="+mn-lt"/>
                </a:rPr>
                <a:t>提出</a:t>
              </a:r>
              <a:r>
                <a:rPr lang="zh-CN" altLang="en-US" sz="2000" dirty="0">
                  <a:cs typeface="+mn-ea"/>
                  <a:sym typeface="+mn-lt"/>
                </a:rPr>
                <a:t>整改方案，拿出举措办法，定出制度规矩。当下能改的，</a:t>
              </a:r>
              <a:r>
                <a:rPr lang="zh-CN" altLang="en-US" sz="2000" dirty="0" smtClean="0">
                  <a:cs typeface="+mn-ea"/>
                  <a:sym typeface="+mn-lt"/>
                </a:rPr>
                <a:t>明确时限</a:t>
              </a:r>
              <a:r>
                <a:rPr lang="zh-CN" altLang="en-US" sz="2000" dirty="0">
                  <a:cs typeface="+mn-ea"/>
                  <a:sym typeface="+mn-lt"/>
                </a:rPr>
                <a:t>和要求，近期整改到位；一时解决不了的，制定阶段目标</a:t>
              </a:r>
              <a:r>
                <a:rPr lang="zh-CN" altLang="en-US" sz="2000" dirty="0" smtClean="0">
                  <a:cs typeface="+mn-ea"/>
                  <a:sym typeface="+mn-lt"/>
                </a:rPr>
                <a:t>，紧</a:t>
              </a:r>
              <a:r>
                <a:rPr lang="zh-CN" altLang="en-US" sz="2000" dirty="0">
                  <a:cs typeface="+mn-ea"/>
                  <a:sym typeface="+mn-lt"/>
                </a:rPr>
                <a:t>盯不放，持续整改到位。 对于师生反映强烈、长期没有解决</a:t>
              </a:r>
              <a:r>
                <a:rPr lang="zh-CN" altLang="en-US" sz="2000" dirty="0" smtClean="0">
                  <a:cs typeface="+mn-ea"/>
                  <a:sym typeface="+mn-lt"/>
                </a:rPr>
                <a:t>的突出</a:t>
              </a:r>
              <a:r>
                <a:rPr lang="zh-CN" altLang="en-US" sz="2000" dirty="0">
                  <a:cs typeface="+mn-ea"/>
                  <a:sym typeface="+mn-lt"/>
                </a:rPr>
                <a:t>问题要制定专项整治方案， 明确目标要求、责任单位和人员</a:t>
              </a:r>
              <a:r>
                <a:rPr lang="zh-CN" altLang="en-US" sz="2000" dirty="0" smtClean="0">
                  <a:cs typeface="+mn-ea"/>
                  <a:sym typeface="+mn-lt"/>
                </a:rPr>
                <a:t>、完成</a:t>
              </a:r>
              <a:r>
                <a:rPr lang="zh-CN" altLang="en-US" sz="2000" dirty="0">
                  <a:cs typeface="+mn-ea"/>
                  <a:sym typeface="+mn-lt"/>
                </a:rPr>
                <a:t>时限， 采用台账式管理、项目化推进的方式进行集中整治</a:t>
              </a:r>
              <a:r>
                <a:rPr lang="zh-CN" altLang="en-US" sz="2000" dirty="0" smtClean="0">
                  <a:cs typeface="+mn-ea"/>
                  <a:sym typeface="+mn-lt"/>
                </a:rPr>
                <a:t>，动真</a:t>
              </a:r>
              <a:r>
                <a:rPr lang="zh-CN" altLang="en-US" sz="2000" dirty="0">
                  <a:cs typeface="+mn-ea"/>
                  <a:sym typeface="+mn-lt"/>
                </a:rPr>
                <a:t>碰硬、务求实效，确保各项整治任务落到实处。</a:t>
              </a:r>
            </a:p>
          </p:txBody>
        </p:sp>
        <p:sp>
          <p:nvSpPr>
            <p:cNvPr id="39" name="矩形 38">
              <a:extLst>
                <a:ext uri="{FF2B5EF4-FFF2-40B4-BE49-F238E27FC236}">
                  <a16:creationId xmlns:a16="http://schemas.microsoft.com/office/drawing/2014/main" id="{60965218-2E53-44FD-ADA0-DB90F4FE8119}"/>
                </a:ext>
              </a:extLst>
            </p:cNvPr>
            <p:cNvSpPr/>
            <p:nvPr/>
          </p:nvSpPr>
          <p:spPr>
            <a:xfrm>
              <a:off x="688561" y="3808322"/>
              <a:ext cx="10643054" cy="2511455"/>
            </a:xfrm>
            <a:prstGeom prst="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7" name="Aitds4">
            <a:extLst>
              <a:ext uri="{FF2B5EF4-FFF2-40B4-BE49-F238E27FC236}">
                <a16:creationId xmlns:a16="http://schemas.microsoft.com/office/drawing/2014/main" id="{0D249B2A-6A54-4257-B217-134A1FA146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 t="1375" r="6" b="31852"/>
          <a:stretch/>
        </p:blipFill>
        <p:spPr>
          <a:xfrm flipH="1" flipV="1">
            <a:off x="433527" y="5766412"/>
            <a:ext cx="11758473" cy="1110012"/>
          </a:xfrm>
          <a:custGeom>
            <a:avLst/>
            <a:gdLst>
              <a:gd name="connsiteX0" fmla="*/ 11758473 w 11758473"/>
              <a:gd name="connsiteY0" fmla="*/ 1662341 h 1662341"/>
              <a:gd name="connsiteX1" fmla="*/ 0 w 11758473"/>
              <a:gd name="connsiteY1" fmla="*/ 1662341 h 1662341"/>
              <a:gd name="connsiteX2" fmla="*/ 0 w 11758473"/>
              <a:gd name="connsiteY2" fmla="*/ 0 h 1662341"/>
              <a:gd name="connsiteX3" fmla="*/ 11758473 w 11758473"/>
              <a:gd name="connsiteY3" fmla="*/ 0 h 1662341"/>
            </a:gdLst>
            <a:ahLst/>
            <a:cxnLst>
              <a:cxn ang="0">
                <a:pos x="connsiteX0" y="connsiteY0"/>
              </a:cxn>
              <a:cxn ang="0">
                <a:pos x="connsiteX1" y="connsiteY1"/>
              </a:cxn>
              <a:cxn ang="0">
                <a:pos x="connsiteX2" y="connsiteY2"/>
              </a:cxn>
              <a:cxn ang="0">
                <a:pos x="connsiteX3" y="connsiteY3"/>
              </a:cxn>
            </a:cxnLst>
            <a:rect l="l" t="t" r="r" b="b"/>
            <a:pathLst>
              <a:path w="11758473" h="1662341">
                <a:moveTo>
                  <a:pt x="11758473" y="1662341"/>
                </a:moveTo>
                <a:lnTo>
                  <a:pt x="0" y="1662341"/>
                </a:lnTo>
                <a:lnTo>
                  <a:pt x="0" y="0"/>
                </a:lnTo>
                <a:lnTo>
                  <a:pt x="11758473" y="0"/>
                </a:lnTo>
                <a:close/>
              </a:path>
            </a:pathLst>
          </a:custGeom>
        </p:spPr>
      </p:pic>
    </p:spTree>
    <p:extLst>
      <p:ext uri="{BB962C8B-B14F-4D97-AF65-F5344CB8AC3E}">
        <p14:creationId xmlns:p14="http://schemas.microsoft.com/office/powerpoint/2010/main" val="19811659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 calcmode="lin" valueType="num">
                                      <p:cBhvr>
                                        <p:cTn id="23" dur="500" fill="hold"/>
                                        <p:tgtEl>
                                          <p:spTgt spid="24"/>
                                        </p:tgtEl>
                                        <p:attrNameLst>
                                          <p:attrName>style.rotation</p:attrName>
                                        </p:attrNameLst>
                                      </p:cBhvr>
                                      <p:tavLst>
                                        <p:tav tm="0">
                                          <p:val>
                                            <p:fltVal val="360"/>
                                          </p:val>
                                        </p:tav>
                                        <p:tav tm="100000">
                                          <p:val>
                                            <p:fltVal val="0"/>
                                          </p:val>
                                        </p:tav>
                                      </p:tavLst>
                                    </p:anim>
                                    <p:animEffect transition="in" filter="fade">
                                      <p:cBhvr>
                                        <p:cTn id="24" dur="500"/>
                                        <p:tgtEl>
                                          <p:spTgt spid="2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nimBg="1"/>
      <p:bldP spid="23" grpId="0" animBg="1"/>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itds3">
            <a:extLst>
              <a:ext uri="{FF2B5EF4-FFF2-40B4-BE49-F238E27FC236}">
                <a16:creationId xmlns:a16="http://schemas.microsoft.com/office/drawing/2014/main" id="{6C491766-DA36-4F77-83B8-DA076F08FF5E}"/>
              </a:ext>
            </a:extLst>
          </p:cNvPr>
          <p:cNvSpPr/>
          <p:nvPr/>
        </p:nvSpPr>
        <p:spPr>
          <a:xfrm>
            <a:off x="1018044" y="3093883"/>
            <a:ext cx="6122984" cy="2585323"/>
          </a:xfrm>
          <a:prstGeom prst="rect">
            <a:avLst/>
          </a:prstGeom>
        </p:spPr>
        <p:txBody>
          <a:bodyPr wrap="square">
            <a:spAutoFit/>
          </a:bodyPr>
          <a:lstStyle/>
          <a:p>
            <a:pPr marL="285750" indent="-285750" algn="just">
              <a:lnSpc>
                <a:spcPct val="150000"/>
              </a:lnSpc>
              <a:buFont typeface="Wingdings" panose="05000000000000000000" pitchFamily="2" charset="2"/>
              <a:buChar char="u"/>
            </a:pPr>
            <a:r>
              <a:rPr lang="zh-CN" altLang="en-US" dirty="0">
                <a:latin typeface="+mn-ea"/>
                <a:cs typeface="+mn-ea"/>
                <a:sym typeface="+mn-lt"/>
              </a:rPr>
              <a:t>坚持</a:t>
            </a:r>
            <a:r>
              <a:rPr lang="zh-CN" altLang="en-US" dirty="0">
                <a:solidFill>
                  <a:schemeClr val="accent4"/>
                </a:solidFill>
                <a:latin typeface="+mn-ea"/>
                <a:cs typeface="+mn-ea"/>
                <a:sym typeface="+mn-lt"/>
              </a:rPr>
              <a:t>“当下改”</a:t>
            </a:r>
            <a:r>
              <a:rPr lang="zh-CN" altLang="en-US" dirty="0">
                <a:latin typeface="+mn-ea"/>
                <a:cs typeface="+mn-ea"/>
                <a:sym typeface="+mn-lt"/>
              </a:rPr>
              <a:t>与</a:t>
            </a:r>
            <a:r>
              <a:rPr lang="zh-CN" altLang="en-US" dirty="0">
                <a:solidFill>
                  <a:schemeClr val="accent4"/>
                </a:solidFill>
                <a:latin typeface="+mn-ea"/>
                <a:cs typeface="+mn-ea"/>
                <a:sym typeface="+mn-lt"/>
              </a:rPr>
              <a:t>“长久立”</a:t>
            </a:r>
            <a:r>
              <a:rPr lang="zh-CN" altLang="en-US" dirty="0">
                <a:latin typeface="+mn-ea"/>
                <a:cs typeface="+mn-ea"/>
                <a:sym typeface="+mn-lt"/>
              </a:rPr>
              <a:t>相结合，</a:t>
            </a:r>
            <a:r>
              <a:rPr lang="zh-CN" altLang="en-US" dirty="0" smtClean="0">
                <a:latin typeface="+mn-ea"/>
                <a:cs typeface="+mn-ea"/>
                <a:sym typeface="+mn-lt"/>
              </a:rPr>
              <a:t>及时梳理</a:t>
            </a:r>
            <a:r>
              <a:rPr lang="zh-CN" altLang="en-US" dirty="0">
                <a:latin typeface="+mn-ea"/>
                <a:cs typeface="+mn-ea"/>
                <a:sym typeface="+mn-lt"/>
              </a:rPr>
              <a:t>总结主题教育中的好经验好做法，以制度形式固定下来。</a:t>
            </a:r>
            <a:r>
              <a:rPr lang="zh-CN" altLang="en-US" dirty="0" smtClean="0">
                <a:latin typeface="+mn-ea"/>
                <a:cs typeface="+mn-ea"/>
                <a:sym typeface="+mn-lt"/>
              </a:rPr>
              <a:t>紧密</a:t>
            </a:r>
            <a:r>
              <a:rPr lang="zh-CN" altLang="en-US" dirty="0">
                <a:latin typeface="+mn-ea"/>
                <a:cs typeface="+mn-ea"/>
                <a:sym typeface="+mn-lt"/>
              </a:rPr>
              <a:t>结合实施</a:t>
            </a:r>
            <a:r>
              <a:rPr lang="zh-CN" altLang="en-US" dirty="0">
                <a:solidFill>
                  <a:schemeClr val="accent4"/>
                </a:solidFill>
                <a:latin typeface="+mn-ea"/>
                <a:cs typeface="+mn-ea"/>
                <a:sym typeface="+mn-lt"/>
              </a:rPr>
              <a:t>“时代新人铸魂工程”“‘大思政课’建设工程”</a:t>
            </a:r>
            <a:r>
              <a:rPr lang="zh-CN" altLang="en-US" dirty="0">
                <a:latin typeface="+mn-ea"/>
                <a:cs typeface="+mn-ea"/>
                <a:sym typeface="+mn-lt"/>
              </a:rPr>
              <a:t>，在</a:t>
            </a:r>
            <a:r>
              <a:rPr lang="zh-CN" altLang="en-US" dirty="0" smtClean="0">
                <a:latin typeface="+mn-ea"/>
                <a:cs typeface="+mn-ea"/>
                <a:sym typeface="+mn-lt"/>
              </a:rPr>
              <a:t>夯实</a:t>
            </a:r>
            <a:r>
              <a:rPr lang="zh-CN" altLang="en-US" dirty="0">
                <a:latin typeface="+mn-ea"/>
                <a:cs typeface="+mn-ea"/>
                <a:sym typeface="+mn-lt"/>
              </a:rPr>
              <a:t>不忘初心、牢记使命的制度和推进党史学习教育常态化长效</a:t>
            </a:r>
            <a:r>
              <a:rPr lang="zh-CN" altLang="en-US" dirty="0" smtClean="0">
                <a:latin typeface="+mn-ea"/>
                <a:cs typeface="+mn-ea"/>
                <a:sym typeface="+mn-lt"/>
              </a:rPr>
              <a:t>化基础</a:t>
            </a:r>
            <a:r>
              <a:rPr lang="zh-CN" altLang="en-US" dirty="0">
                <a:latin typeface="+mn-ea"/>
                <a:cs typeface="+mn-ea"/>
                <a:sym typeface="+mn-lt"/>
              </a:rPr>
              <a:t>上，进一步健全完善学习贯彻党的创新理论制度机制，</a:t>
            </a:r>
            <a:r>
              <a:rPr lang="zh-CN" altLang="en-US" dirty="0" smtClean="0">
                <a:latin typeface="+mn-ea"/>
                <a:cs typeface="+mn-ea"/>
                <a:sym typeface="+mn-lt"/>
              </a:rPr>
              <a:t>持续巩固</a:t>
            </a:r>
            <a:r>
              <a:rPr lang="zh-CN" altLang="en-US" dirty="0">
                <a:latin typeface="+mn-ea"/>
                <a:cs typeface="+mn-ea"/>
                <a:sym typeface="+mn-lt"/>
              </a:rPr>
              <a:t>深化主题教育成果。</a:t>
            </a:r>
          </a:p>
        </p:txBody>
      </p:sp>
      <p:pic>
        <p:nvPicPr>
          <p:cNvPr id="14" name="Aitds7" descr="图片包含 物体&#10;&#10;描述已自动生成">
            <a:extLst>
              <a:ext uri="{FF2B5EF4-FFF2-40B4-BE49-F238E27FC236}">
                <a16:creationId xmlns:a16="http://schemas.microsoft.com/office/drawing/2014/main" id="{9396FBCF-15B0-4A65-8062-7FC6FC868499}"/>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a:ext>
            </a:extLst>
          </a:blip>
          <a:stretch>
            <a:fillRect/>
          </a:stretch>
        </p:blipFill>
        <p:spPr>
          <a:xfrm>
            <a:off x="7388800" y="2318319"/>
            <a:ext cx="4060739" cy="3871421"/>
          </a:xfrm>
          <a:prstGeom prst="rect">
            <a:avLst/>
          </a:prstGeom>
        </p:spPr>
      </p:pic>
      <p:sp>
        <p:nvSpPr>
          <p:cNvPr id="9"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10" name="Aitds2">
            <a:extLst>
              <a:ext uri="{FF2B5EF4-FFF2-40B4-BE49-F238E27FC236}">
                <a16:creationId xmlns:a16="http://schemas.microsoft.com/office/drawing/2014/main" id="{AABE50B3-E69B-4EBB-BAF9-E459FBFAF1C8}"/>
              </a:ext>
            </a:extLst>
          </p:cNvPr>
          <p:cNvSpPr/>
          <p:nvPr/>
        </p:nvSpPr>
        <p:spPr>
          <a:xfrm>
            <a:off x="1679574" y="1121011"/>
            <a:ext cx="10174969" cy="1173874"/>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15" name="Aitds3">
            <a:extLst>
              <a:ext uri="{FF2B5EF4-FFF2-40B4-BE49-F238E27FC236}">
                <a16:creationId xmlns:a16="http://schemas.microsoft.com/office/drawing/2014/main" id="{736CEF03-8051-4D34-B4AA-B813DEA2F201}"/>
              </a:ext>
            </a:extLst>
          </p:cNvPr>
          <p:cNvSpPr/>
          <p:nvPr/>
        </p:nvSpPr>
        <p:spPr>
          <a:xfrm>
            <a:off x="0" y="1268039"/>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grpSp>
        <p:nvGrpSpPr>
          <p:cNvPr id="16" name="Aitds4">
            <a:extLst>
              <a:ext uri="{FF2B5EF4-FFF2-40B4-BE49-F238E27FC236}">
                <a16:creationId xmlns:a16="http://schemas.microsoft.com/office/drawing/2014/main" id="{EC1A3EEE-AED9-4D46-A161-1E56CFC81775}"/>
              </a:ext>
            </a:extLst>
          </p:cNvPr>
          <p:cNvGrpSpPr>
            <a:grpSpLocks/>
          </p:cNvGrpSpPr>
          <p:nvPr/>
        </p:nvGrpSpPr>
        <p:grpSpPr bwMode="auto">
          <a:xfrm>
            <a:off x="11013012" y="1453569"/>
            <a:ext cx="554037" cy="555625"/>
            <a:chOff x="9205771" y="1936782"/>
            <a:chExt cx="554905" cy="554905"/>
          </a:xfrm>
        </p:grpSpPr>
        <p:sp>
          <p:nvSpPr>
            <p:cNvPr id="17" name="Aitds4-1">
              <a:extLst>
                <a:ext uri="{FF2B5EF4-FFF2-40B4-BE49-F238E27FC236}">
                  <a16:creationId xmlns:a16="http://schemas.microsoft.com/office/drawing/2014/main" id="{AC0A1ECC-29C2-4E9A-899E-84CFF97EE307}"/>
                </a:ext>
              </a:extLst>
            </p:cNvPr>
            <p:cNvSpPr/>
            <p:nvPr/>
          </p:nvSpPr>
          <p:spPr>
            <a:xfrm>
              <a:off x="9205771" y="1936782"/>
              <a:ext cx="554905" cy="554905"/>
            </a:xfrm>
            <a:prstGeom prst="ellipse">
              <a:avLst/>
            </a:prstGeom>
            <a:gradFill>
              <a:gsLst>
                <a:gs pos="0">
                  <a:srgbClr val="E30000"/>
                </a:gs>
                <a:gs pos="100000">
                  <a:srgbClr val="C00000"/>
                </a:gs>
              </a:gsLst>
              <a:lin ang="5400000" scaled="0"/>
            </a:gradFill>
            <a:ln w="12700" cap="flat" cmpd="sng" algn="ctr">
              <a:noFill/>
              <a:prstDash val="solid"/>
              <a:miter lim="800000"/>
            </a:ln>
            <a:effectLst/>
          </p:spPr>
          <p:txBody>
            <a:bodyPr anchor="ctr"/>
            <a:lstStyle/>
            <a:p>
              <a:pPr algn="ctr" defTabSz="1219170">
                <a:defRPr/>
              </a:pPr>
              <a:endParaRPr lang="zh-CN" altLang="en-US" sz="1200" kern="0" dirty="0">
                <a:solidFill>
                  <a:srgbClr val="FFFFFF"/>
                </a:solidFill>
                <a:cs typeface="+mn-ea"/>
                <a:sym typeface="+mn-lt"/>
              </a:endParaRPr>
            </a:p>
          </p:txBody>
        </p:sp>
        <p:sp>
          <p:nvSpPr>
            <p:cNvPr id="18" name="Aitds4-2">
              <a:extLst>
                <a:ext uri="{FF2B5EF4-FFF2-40B4-BE49-F238E27FC236}">
                  <a16:creationId xmlns:a16="http://schemas.microsoft.com/office/drawing/2014/main" id="{728D7160-53D6-48C1-984D-BBBB5071F0EF}"/>
                </a:ext>
              </a:extLst>
            </p:cNvPr>
            <p:cNvSpPr txBox="1">
              <a:spLocks noChangeArrowheads="1"/>
            </p:cNvSpPr>
            <p:nvPr/>
          </p:nvSpPr>
          <p:spPr bwMode="auto">
            <a:xfrm>
              <a:off x="9229352" y="2022792"/>
              <a:ext cx="531324" cy="37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170">
                <a:defRPr/>
              </a:pPr>
              <a:r>
                <a:rPr lang="en-US" altLang="zh-CN" sz="1867" kern="0" dirty="0" smtClean="0">
                  <a:solidFill>
                    <a:srgbClr val="FFFFFF"/>
                  </a:solidFill>
                  <a:latin typeface="+mn-lt"/>
                  <a:ea typeface="+mn-ea"/>
                  <a:cs typeface="+mn-ea"/>
                  <a:sym typeface="+mn-lt"/>
                </a:rPr>
                <a:t>05</a:t>
              </a:r>
              <a:endParaRPr lang="zh-CN" altLang="en-US" sz="1867" kern="0" dirty="0">
                <a:solidFill>
                  <a:srgbClr val="FFFFFF"/>
                </a:solidFill>
                <a:latin typeface="+mn-lt"/>
                <a:ea typeface="+mn-ea"/>
                <a:cs typeface="+mn-ea"/>
                <a:sym typeface="+mn-lt"/>
              </a:endParaRPr>
            </a:p>
          </p:txBody>
        </p:sp>
      </p:grpSp>
      <p:sp>
        <p:nvSpPr>
          <p:cNvPr id="19" name="Aitds5">
            <a:extLst>
              <a:ext uri="{FF2B5EF4-FFF2-40B4-BE49-F238E27FC236}">
                <a16:creationId xmlns:a16="http://schemas.microsoft.com/office/drawing/2014/main" id="{292CBD93-F700-4A15-8264-0A9BA12B992F}"/>
              </a:ext>
            </a:extLst>
          </p:cNvPr>
          <p:cNvSpPr/>
          <p:nvPr/>
        </p:nvSpPr>
        <p:spPr>
          <a:xfrm>
            <a:off x="2162359" y="1302656"/>
            <a:ext cx="9169670" cy="1015663"/>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处级以上领导班子和领导干部主题教育工作</a:t>
            </a:r>
            <a:r>
              <a:rPr lang="zh-CN" altLang="en-US" sz="3200" spc="-200" dirty="0" smtClean="0">
                <a:solidFill>
                  <a:srgbClr val="C00000"/>
                </a:solidFill>
                <a:cs typeface="+mn-ea"/>
                <a:sym typeface="+mn-lt"/>
              </a:rPr>
              <a:t>安排</a:t>
            </a:r>
            <a:endParaRPr lang="en-US" altLang="zh-CN" sz="3200" spc="-200" dirty="0" smtClean="0">
              <a:solidFill>
                <a:srgbClr val="C00000"/>
              </a:solidFill>
              <a:cs typeface="+mn-ea"/>
              <a:sym typeface="+mn-lt"/>
            </a:endParaRPr>
          </a:p>
          <a:p>
            <a:pPr defTabSz="1219170" fontAlgn="base">
              <a:spcBef>
                <a:spcPct val="0"/>
              </a:spcBef>
              <a:spcAft>
                <a:spcPct val="0"/>
              </a:spcAft>
              <a:defRPr/>
            </a:pPr>
            <a:r>
              <a:rPr lang="zh-CN" altLang="en-US" sz="2800" spc="-200" dirty="0" smtClean="0">
                <a:solidFill>
                  <a:srgbClr val="C00000"/>
                </a:solidFill>
                <a:cs typeface="+mn-ea"/>
                <a:sym typeface="+mn-lt"/>
              </a:rPr>
              <a:t>                                                                                    </a:t>
            </a:r>
            <a:r>
              <a:rPr lang="en-US" altLang="zh-CN" sz="2800" spc="-200" dirty="0" smtClean="0">
                <a:solidFill>
                  <a:srgbClr val="C00000"/>
                </a:solidFill>
                <a:cs typeface="+mn-ea"/>
                <a:sym typeface="+mn-lt"/>
              </a:rPr>
              <a:t>——</a:t>
            </a:r>
            <a:r>
              <a:rPr lang="zh-CN" altLang="en-US" sz="2800" spc="-200" dirty="0">
                <a:solidFill>
                  <a:srgbClr val="C00000"/>
                </a:solidFill>
                <a:cs typeface="+mn-ea"/>
                <a:sym typeface="+mn-lt"/>
              </a:rPr>
              <a:t>建章立制</a:t>
            </a:r>
          </a:p>
        </p:txBody>
      </p:sp>
    </p:spTree>
    <p:extLst>
      <p:ext uri="{BB962C8B-B14F-4D97-AF65-F5344CB8AC3E}">
        <p14:creationId xmlns:p14="http://schemas.microsoft.com/office/powerpoint/2010/main" val="4009914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p:tgtEl>
                                          <p:spTgt spid="4"/>
                                        </p:tgtEl>
                                        <p:attrNameLst>
                                          <p:attrName>ppt_y</p:attrName>
                                        </p:attrNameLst>
                                      </p:cBhvr>
                                      <p:tavLst>
                                        <p:tav tm="0">
                                          <p:val>
                                            <p:strVal val="#ppt_y+#ppt_h*1.125000"/>
                                          </p:val>
                                        </p:tav>
                                        <p:tav tm="100000">
                                          <p:val>
                                            <p:strVal val="#ppt_y"/>
                                          </p:val>
                                        </p:tav>
                                      </p:tavLst>
                                    </p:anim>
                                    <p:animEffect transition="in" filter="wipe(up)">
                                      <p:cBhvr>
                                        <p:cTn id="8" dur="1500"/>
                                        <p:tgtEl>
                                          <p:spTgt spid="4"/>
                                        </p:tgtEl>
                                      </p:cBhvr>
                                    </p:animEffect>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49" presetClass="entr" presetSubtype="0" decel="10000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 calcmode="lin" valueType="num">
                                      <p:cBhvr>
                                        <p:cTn id="34" dur="500" fill="hold"/>
                                        <p:tgtEl>
                                          <p:spTgt spid="16"/>
                                        </p:tgtEl>
                                        <p:attrNameLst>
                                          <p:attrName>style.rotation</p:attrName>
                                        </p:attrNameLst>
                                      </p:cBhvr>
                                      <p:tavLst>
                                        <p:tav tm="0">
                                          <p:val>
                                            <p:fltVal val="360"/>
                                          </p:val>
                                        </p:tav>
                                        <p:tav tm="100000">
                                          <p:val>
                                            <p:fltVal val="0"/>
                                          </p:val>
                                        </p:tav>
                                      </p:tavLst>
                                    </p:anim>
                                    <p:animEffect transition="in" filter="fade">
                                      <p:cBhvr>
                                        <p:cTn id="35" dur="500"/>
                                        <p:tgtEl>
                                          <p:spTgt spid="16"/>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utoUpdateAnimBg="0"/>
      <p:bldP spid="10" grpId="0" animBg="1"/>
      <p:bldP spid="15"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Aitds3">
            <a:extLst>
              <a:ext uri="{FF2B5EF4-FFF2-40B4-BE49-F238E27FC236}">
                <a16:creationId xmlns:a16="http://schemas.microsoft.com/office/drawing/2014/main" id="{DAE7A6FB-768A-4AC4-88F0-2F2D799B38A4}"/>
              </a:ext>
            </a:extLst>
          </p:cNvPr>
          <p:cNvCxnSpPr>
            <a:cxnSpLocks/>
          </p:cNvCxnSpPr>
          <p:nvPr/>
        </p:nvCxnSpPr>
        <p:spPr>
          <a:xfrm>
            <a:off x="1074778" y="2471147"/>
            <a:ext cx="1025926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Aitds4">
            <a:extLst>
              <a:ext uri="{FF2B5EF4-FFF2-40B4-BE49-F238E27FC236}">
                <a16:creationId xmlns:a16="http://schemas.microsoft.com/office/drawing/2014/main" id="{64A093C0-D0BC-4F7B-BB72-9B98F1EBB11E}"/>
              </a:ext>
            </a:extLst>
          </p:cNvPr>
          <p:cNvCxnSpPr>
            <a:cxnSpLocks/>
          </p:cNvCxnSpPr>
          <p:nvPr/>
        </p:nvCxnSpPr>
        <p:spPr>
          <a:xfrm>
            <a:off x="943429" y="4000464"/>
            <a:ext cx="1048123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Aitds7">
            <a:extLst>
              <a:ext uri="{FF2B5EF4-FFF2-40B4-BE49-F238E27FC236}">
                <a16:creationId xmlns:a16="http://schemas.microsoft.com/office/drawing/2014/main" id="{5A59BF2E-E869-4BB1-97E7-2A4255D2623F}"/>
              </a:ext>
            </a:extLst>
          </p:cNvPr>
          <p:cNvSpPr>
            <a:spLocks noChangeArrowheads="1"/>
          </p:cNvSpPr>
          <p:nvPr/>
        </p:nvSpPr>
        <p:spPr bwMode="auto">
          <a:xfrm>
            <a:off x="914750" y="2715636"/>
            <a:ext cx="10553457" cy="1172621"/>
          </a:xfrm>
          <a:prstGeom prst="rect">
            <a:avLst/>
          </a:prstGeom>
          <a:noFill/>
          <a:ln w="9525">
            <a:noFill/>
            <a:miter lim="800000"/>
            <a:headEnd/>
            <a:tailEnd/>
          </a:ln>
        </p:spPr>
        <p:txBody>
          <a:bodyPr wrap="square" lIns="91431" tIns="45716" rIns="91431" bIns="45716">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处级以上领导干部之外的党员参加主题教育，以党支部为</a:t>
            </a:r>
            <a:r>
              <a:rPr lang="zh-CN" altLang="en-US" dirty="0" smtClean="0">
                <a:cs typeface="+mn-ea"/>
                <a:sym typeface="+mn-lt"/>
              </a:rPr>
              <a:t>单位</a:t>
            </a:r>
            <a:r>
              <a:rPr lang="zh-CN" altLang="en-US" dirty="0">
                <a:cs typeface="+mn-ea"/>
                <a:sym typeface="+mn-lt"/>
              </a:rPr>
              <a:t>，依托</a:t>
            </a:r>
            <a:r>
              <a:rPr lang="zh-CN" altLang="en-US" dirty="0">
                <a:solidFill>
                  <a:schemeClr val="accent4"/>
                </a:solidFill>
                <a:cs typeface="+mn-ea"/>
                <a:sym typeface="+mn-lt"/>
              </a:rPr>
              <a:t>“三会一课”</a:t>
            </a:r>
            <a:r>
              <a:rPr lang="zh-CN" altLang="en-US" dirty="0">
                <a:cs typeface="+mn-ea"/>
                <a:sym typeface="+mn-lt"/>
              </a:rPr>
              <a:t>、主题党日等进行。各二级党组织要根据</a:t>
            </a:r>
            <a:r>
              <a:rPr lang="zh-CN" altLang="en-US" dirty="0" smtClean="0">
                <a:cs typeface="+mn-ea"/>
                <a:sym typeface="+mn-lt"/>
              </a:rPr>
              <a:t>上级</a:t>
            </a:r>
            <a:r>
              <a:rPr lang="zh-CN" altLang="en-US" dirty="0">
                <a:cs typeface="+mn-ea"/>
                <a:sym typeface="+mn-lt"/>
              </a:rPr>
              <a:t>主题教育部署要求，充分考虑基层党支部和师生党员实际情况</a:t>
            </a:r>
            <a:r>
              <a:rPr lang="zh-CN" altLang="en-US" dirty="0" smtClean="0">
                <a:cs typeface="+mn-ea"/>
                <a:sym typeface="+mn-lt"/>
              </a:rPr>
              <a:t>，紧密</a:t>
            </a:r>
            <a:r>
              <a:rPr lang="zh-CN" altLang="en-US" dirty="0">
                <a:cs typeface="+mn-ea"/>
                <a:sym typeface="+mn-lt"/>
              </a:rPr>
              <a:t>结合教学科研、管理服务日常工作制定方案， </a:t>
            </a:r>
            <a:r>
              <a:rPr lang="zh-CN" altLang="en-US" dirty="0">
                <a:solidFill>
                  <a:schemeClr val="accent4"/>
                </a:solidFill>
                <a:cs typeface="+mn-ea"/>
                <a:sym typeface="+mn-lt"/>
              </a:rPr>
              <a:t>精心谋划，</a:t>
            </a:r>
            <a:r>
              <a:rPr lang="zh-CN" altLang="en-US" dirty="0" smtClean="0">
                <a:solidFill>
                  <a:schemeClr val="accent4"/>
                </a:solidFill>
                <a:cs typeface="+mn-ea"/>
                <a:sym typeface="+mn-lt"/>
              </a:rPr>
              <a:t>精细</a:t>
            </a:r>
            <a:r>
              <a:rPr lang="zh-CN" altLang="en-US" dirty="0">
                <a:solidFill>
                  <a:schemeClr val="accent4"/>
                </a:solidFill>
                <a:cs typeface="+mn-ea"/>
                <a:sym typeface="+mn-lt"/>
              </a:rPr>
              <a:t>设计，精准安排，精实推动，防止简单化、一刀切</a:t>
            </a:r>
            <a:r>
              <a:rPr lang="zh-CN" altLang="en-US" dirty="0">
                <a:cs typeface="+mn-ea"/>
                <a:sym typeface="+mn-lt"/>
              </a:rPr>
              <a:t>。</a:t>
            </a:r>
          </a:p>
        </p:txBody>
      </p:sp>
      <p:sp>
        <p:nvSpPr>
          <p:cNvPr id="33"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34" name="Aitds2">
            <a:extLst>
              <a:ext uri="{FF2B5EF4-FFF2-40B4-BE49-F238E27FC236}">
                <a16:creationId xmlns:a16="http://schemas.microsoft.com/office/drawing/2014/main" id="{AABE50B3-E69B-4EBB-BAF9-E459FBFAF1C8}"/>
              </a:ext>
            </a:extLst>
          </p:cNvPr>
          <p:cNvSpPr/>
          <p:nvPr/>
        </p:nvSpPr>
        <p:spPr>
          <a:xfrm>
            <a:off x="1679574" y="1121011"/>
            <a:ext cx="8044997" cy="888183"/>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35" name="Aitds3">
            <a:extLst>
              <a:ext uri="{FF2B5EF4-FFF2-40B4-BE49-F238E27FC236}">
                <a16:creationId xmlns:a16="http://schemas.microsoft.com/office/drawing/2014/main" id="{736CEF03-8051-4D34-B4AA-B813DEA2F201}"/>
              </a:ext>
            </a:extLst>
          </p:cNvPr>
          <p:cNvSpPr/>
          <p:nvPr/>
        </p:nvSpPr>
        <p:spPr>
          <a:xfrm>
            <a:off x="0" y="1107902"/>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sp>
        <p:nvSpPr>
          <p:cNvPr id="39" name="Aitds5">
            <a:extLst>
              <a:ext uri="{FF2B5EF4-FFF2-40B4-BE49-F238E27FC236}">
                <a16:creationId xmlns:a16="http://schemas.microsoft.com/office/drawing/2014/main" id="{292CBD93-F700-4A15-8264-0A9BA12B992F}"/>
              </a:ext>
            </a:extLst>
          </p:cNvPr>
          <p:cNvSpPr/>
          <p:nvPr/>
        </p:nvSpPr>
        <p:spPr>
          <a:xfrm>
            <a:off x="2162359" y="1302656"/>
            <a:ext cx="9169670" cy="584775"/>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基层党支部和师生党员主题教育工作安排</a:t>
            </a:r>
            <a:endParaRPr lang="zh-CN" altLang="en-US" sz="2800" spc="-200" dirty="0">
              <a:solidFill>
                <a:srgbClr val="C00000"/>
              </a:solidFill>
              <a:cs typeface="+mn-ea"/>
              <a:sym typeface="+mn-lt"/>
            </a:endParaRPr>
          </a:p>
        </p:txBody>
      </p:sp>
      <p:pic>
        <p:nvPicPr>
          <p:cNvPr id="40" name="Aitds8">
            <a:extLst>
              <a:ext uri="{FF2B5EF4-FFF2-40B4-BE49-F238E27FC236}">
                <a16:creationId xmlns:a16="http://schemas.microsoft.com/office/drawing/2014/main" id="{F98EAAC5-EC3D-4980-9B9B-861F0356A8C1}"/>
              </a:ext>
            </a:extLst>
          </p:cNvPr>
          <p:cNvPicPr>
            <a:picLocks noChangeAspect="1"/>
          </p:cNvPicPr>
          <p:nvPr/>
        </p:nvPicPr>
        <p:blipFill rotWithShape="1">
          <a:blip r:embed="rId3"/>
          <a:srcRect l="-511" t="-57652" r="511" b="57652"/>
          <a:stretch/>
        </p:blipFill>
        <p:spPr>
          <a:xfrm>
            <a:off x="9338425" y="2245089"/>
            <a:ext cx="2840982" cy="3499407"/>
          </a:xfrm>
          <a:prstGeom prst="rect">
            <a:avLst/>
          </a:prstGeom>
        </p:spPr>
      </p:pic>
      <p:pic>
        <p:nvPicPr>
          <p:cNvPr id="41" name="Aitds1" descr="图片包含 游戏机, 乐高&#10;&#10;描述已自动生成">
            <a:extLst>
              <a:ext uri="{FF2B5EF4-FFF2-40B4-BE49-F238E27FC236}">
                <a16:creationId xmlns:a16="http://schemas.microsoft.com/office/drawing/2014/main" id="{C9AA3D11-5A9C-4DE5-9C51-5A3B6A59D173}"/>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tretch>
            <a:fillRect/>
          </a:stretch>
        </p:blipFill>
        <p:spPr>
          <a:xfrm>
            <a:off x="3193143" y="2763569"/>
            <a:ext cx="5805714" cy="2927437"/>
          </a:xfrm>
          <a:prstGeom prst="rect">
            <a:avLst/>
          </a:prstGeom>
        </p:spPr>
      </p:pic>
      <p:pic>
        <p:nvPicPr>
          <p:cNvPr id="42" name="Aitds2" descr="图片包含 游戏机, 钟表&#10;&#10;描述已自动生成">
            <a:extLst>
              <a:ext uri="{FF2B5EF4-FFF2-40B4-BE49-F238E27FC236}">
                <a16:creationId xmlns:a16="http://schemas.microsoft.com/office/drawing/2014/main" id="{C88E0C9C-1A3D-44DC-9F8D-F5D2437E3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050" y="3996166"/>
            <a:ext cx="1558763" cy="1839078"/>
          </a:xfrm>
          <a:prstGeom prst="rect">
            <a:avLst/>
          </a:prstGeom>
        </p:spPr>
      </p:pic>
      <p:pic>
        <p:nvPicPr>
          <p:cNvPr id="43" name="Aitds10">
            <a:extLst>
              <a:ext uri="{FF2B5EF4-FFF2-40B4-BE49-F238E27FC236}">
                <a16:creationId xmlns:a16="http://schemas.microsoft.com/office/drawing/2014/main" id="{BE9664F0-1851-46A9-BA10-BFC0686A6AA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704114"/>
            <a:ext cx="12192000" cy="1153886"/>
          </a:xfrm>
          <a:prstGeom prst="rect">
            <a:avLst/>
          </a:prstGeom>
        </p:spPr>
      </p:pic>
    </p:spTree>
    <p:extLst>
      <p:ext uri="{BB962C8B-B14F-4D97-AF65-F5344CB8AC3E}">
        <p14:creationId xmlns:p14="http://schemas.microsoft.com/office/powerpoint/2010/main" val="2102174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750"/>
                                        <p:tgtEl>
                                          <p:spTgt spid="22"/>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0-#ppt_w/2"/>
                                          </p:val>
                                        </p:tav>
                                        <p:tav tm="100000">
                                          <p:val>
                                            <p:strVal val="#ppt_x"/>
                                          </p:val>
                                        </p:tav>
                                      </p:tavLst>
                                    </p:anim>
                                    <p:anim calcmode="lin" valueType="num">
                                      <p:cBhvr additive="base">
                                        <p:cTn id="30" dur="500" fill="hold"/>
                                        <p:tgtEl>
                                          <p:spTgt spid="34"/>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par>
                          <p:cTn id="35" fill="hold">
                            <p:stCondLst>
                              <p:cond delay="1500"/>
                            </p:stCondLst>
                            <p:childTnLst>
                              <p:par>
                                <p:cTn id="36" presetID="2" presetClass="entr" presetSubtype="2"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1+#ppt_w/2"/>
                                          </p:val>
                                        </p:tav>
                                        <p:tav tm="100000">
                                          <p:val>
                                            <p:strVal val="#ppt_x"/>
                                          </p:val>
                                        </p:tav>
                                      </p:tavLst>
                                    </p:anim>
                                    <p:anim calcmode="lin" valueType="num">
                                      <p:cBhvr additive="base">
                                        <p:cTn id="39"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autoUpdateAnimBg="0"/>
      <p:bldP spid="34" grpId="0" animBg="1"/>
      <p:bldP spid="35" grpId="0" animBg="1"/>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itds6">
            <a:extLst>
              <a:ext uri="{FF2B5EF4-FFF2-40B4-BE49-F238E27FC236}">
                <a16:creationId xmlns:a16="http://schemas.microsoft.com/office/drawing/2014/main" id="{7EA9EE18-3398-48C9-B87D-B5B5B2394604}"/>
              </a:ext>
            </a:extLst>
          </p:cNvPr>
          <p:cNvGrpSpPr/>
          <p:nvPr/>
        </p:nvGrpSpPr>
        <p:grpSpPr>
          <a:xfrm>
            <a:off x="127101" y="2038222"/>
            <a:ext cx="11876213" cy="4679897"/>
            <a:chOff x="1358536" y="106355"/>
            <a:chExt cx="11296784" cy="4314440"/>
          </a:xfrm>
        </p:grpSpPr>
        <p:sp>
          <p:nvSpPr>
            <p:cNvPr id="16" name="Aitds6-1">
              <a:extLst>
                <a:ext uri="{FF2B5EF4-FFF2-40B4-BE49-F238E27FC236}">
                  <a16:creationId xmlns:a16="http://schemas.microsoft.com/office/drawing/2014/main" id="{088A3BC8-A242-4BF7-8E5D-63E062F5525E}"/>
                </a:ext>
              </a:extLst>
            </p:cNvPr>
            <p:cNvSpPr/>
            <p:nvPr>
              <p:custDataLst>
                <p:tags r:id="rId1"/>
              </p:custDataLst>
            </p:nvPr>
          </p:nvSpPr>
          <p:spPr>
            <a:xfrm>
              <a:off x="1358536" y="571658"/>
              <a:ext cx="11296784" cy="3849137"/>
            </a:xfrm>
            <a:custGeom>
              <a:avLst/>
              <a:gdLst>
                <a:gd name="connsiteX0" fmla="*/ 591153 w 11118787"/>
                <a:gd name="connsiteY0" fmla="*/ 0 h 876501"/>
                <a:gd name="connsiteX1" fmla="*/ 11118787 w 11118787"/>
                <a:gd name="connsiteY1" fmla="*/ 0 h 876501"/>
                <a:gd name="connsiteX2" fmla="*/ 11118787 w 11118787"/>
                <a:gd name="connsiteY2" fmla="*/ 876501 h 876501"/>
                <a:gd name="connsiteX3" fmla="*/ 0 w 11118787"/>
                <a:gd name="connsiteY3" fmla="*/ 876501 h 876501"/>
                <a:gd name="connsiteX4" fmla="*/ 0 w 11118787"/>
                <a:gd name="connsiteY4" fmla="*/ 345540 h 876501"/>
                <a:gd name="connsiteX5" fmla="*/ 591153 w 11118787"/>
                <a:gd name="connsiteY5" fmla="*/ 345540 h 876501"/>
                <a:gd name="connsiteX0" fmla="*/ 591153 w 11118787"/>
                <a:gd name="connsiteY0" fmla="*/ 345540 h 876501"/>
                <a:gd name="connsiteX1" fmla="*/ 591153 w 11118787"/>
                <a:gd name="connsiteY1" fmla="*/ 0 h 876501"/>
                <a:gd name="connsiteX2" fmla="*/ 11118787 w 11118787"/>
                <a:gd name="connsiteY2" fmla="*/ 0 h 876501"/>
                <a:gd name="connsiteX3" fmla="*/ 11118787 w 11118787"/>
                <a:gd name="connsiteY3" fmla="*/ 876501 h 876501"/>
                <a:gd name="connsiteX4" fmla="*/ 0 w 11118787"/>
                <a:gd name="connsiteY4" fmla="*/ 876501 h 876501"/>
                <a:gd name="connsiteX5" fmla="*/ 0 w 11118787"/>
                <a:gd name="connsiteY5" fmla="*/ 345540 h 876501"/>
                <a:gd name="connsiteX6" fmla="*/ 682593 w 11118787"/>
                <a:gd name="connsiteY6" fmla="*/ 436980 h 876501"/>
                <a:gd name="connsiteX0" fmla="*/ 591153 w 11118787"/>
                <a:gd name="connsiteY0" fmla="*/ 345540 h 876501"/>
                <a:gd name="connsiteX1" fmla="*/ 591153 w 11118787"/>
                <a:gd name="connsiteY1" fmla="*/ 0 h 876501"/>
                <a:gd name="connsiteX2" fmla="*/ 11118787 w 11118787"/>
                <a:gd name="connsiteY2" fmla="*/ 0 h 876501"/>
                <a:gd name="connsiteX3" fmla="*/ 11118787 w 11118787"/>
                <a:gd name="connsiteY3" fmla="*/ 876501 h 876501"/>
                <a:gd name="connsiteX4" fmla="*/ 0 w 11118787"/>
                <a:gd name="connsiteY4" fmla="*/ 876501 h 876501"/>
                <a:gd name="connsiteX5" fmla="*/ 0 w 11118787"/>
                <a:gd name="connsiteY5" fmla="*/ 345540 h 876501"/>
                <a:gd name="connsiteX0" fmla="*/ 591153 w 11118787"/>
                <a:gd name="connsiteY0" fmla="*/ 0 h 876501"/>
                <a:gd name="connsiteX1" fmla="*/ 11118787 w 11118787"/>
                <a:gd name="connsiteY1" fmla="*/ 0 h 876501"/>
                <a:gd name="connsiteX2" fmla="*/ 11118787 w 11118787"/>
                <a:gd name="connsiteY2" fmla="*/ 876501 h 876501"/>
                <a:gd name="connsiteX3" fmla="*/ 0 w 11118787"/>
                <a:gd name="connsiteY3" fmla="*/ 876501 h 876501"/>
                <a:gd name="connsiteX4" fmla="*/ 0 w 11118787"/>
                <a:gd name="connsiteY4" fmla="*/ 345540 h 876501"/>
                <a:gd name="connsiteX0" fmla="*/ 1497808 w 11118787"/>
                <a:gd name="connsiteY0" fmla="*/ 0 h 876501"/>
                <a:gd name="connsiteX1" fmla="*/ 11118787 w 11118787"/>
                <a:gd name="connsiteY1" fmla="*/ 0 h 876501"/>
                <a:gd name="connsiteX2" fmla="*/ 11118787 w 11118787"/>
                <a:gd name="connsiteY2" fmla="*/ 876501 h 876501"/>
                <a:gd name="connsiteX3" fmla="*/ 0 w 11118787"/>
                <a:gd name="connsiteY3" fmla="*/ 876501 h 876501"/>
                <a:gd name="connsiteX4" fmla="*/ 0 w 11118787"/>
                <a:gd name="connsiteY4" fmla="*/ 345540 h 876501"/>
                <a:gd name="connsiteX0" fmla="*/ 1497808 w 11118787"/>
                <a:gd name="connsiteY0" fmla="*/ 0 h 876501"/>
                <a:gd name="connsiteX1" fmla="*/ 11118787 w 11118787"/>
                <a:gd name="connsiteY1" fmla="*/ 0 h 876501"/>
                <a:gd name="connsiteX2" fmla="*/ 11118787 w 11118787"/>
                <a:gd name="connsiteY2" fmla="*/ 876501 h 876501"/>
                <a:gd name="connsiteX3" fmla="*/ 0 w 11118787"/>
                <a:gd name="connsiteY3" fmla="*/ 876501 h 876501"/>
                <a:gd name="connsiteX4" fmla="*/ 0 w 11118787"/>
                <a:gd name="connsiteY4" fmla="*/ 167812 h 87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787" h="876501">
                  <a:moveTo>
                    <a:pt x="1497808" y="0"/>
                  </a:moveTo>
                  <a:lnTo>
                    <a:pt x="11118787" y="0"/>
                  </a:lnTo>
                  <a:lnTo>
                    <a:pt x="11118787" y="876501"/>
                  </a:lnTo>
                  <a:lnTo>
                    <a:pt x="0" y="876501"/>
                  </a:lnTo>
                  <a:lnTo>
                    <a:pt x="0" y="16781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a:extLst>
                <a:ext uri="{FF2B5EF4-FFF2-40B4-BE49-F238E27FC236}">
                  <a16:creationId xmlns:a16="http://schemas.microsoft.com/office/drawing/2014/main" id="{0C54F5A1-FF45-4545-8B52-FC8039A5FB79}"/>
                </a:ext>
              </a:extLst>
            </p:cNvPr>
            <p:cNvGrpSpPr/>
            <p:nvPr/>
          </p:nvGrpSpPr>
          <p:grpSpPr>
            <a:xfrm>
              <a:off x="1624209" y="106355"/>
              <a:ext cx="612440" cy="585829"/>
              <a:chOff x="1666738" y="280791"/>
              <a:chExt cx="444263" cy="424959"/>
            </a:xfrm>
          </p:grpSpPr>
          <p:sp>
            <p:nvSpPr>
              <p:cNvPr id="18" name="Aitds6-2">
                <a:extLst>
                  <a:ext uri="{FF2B5EF4-FFF2-40B4-BE49-F238E27FC236}">
                    <a16:creationId xmlns:a16="http://schemas.microsoft.com/office/drawing/2014/main" id="{36B4A7B8-923E-48CF-AFA3-085F56C8A81C}"/>
                  </a:ext>
                </a:extLst>
              </p:cNvPr>
              <p:cNvSpPr>
                <a:spLocks/>
              </p:cNvSpPr>
              <p:nvPr/>
            </p:nvSpPr>
            <p:spPr bwMode="auto">
              <a:xfrm rot="10800000" flipH="1" flipV="1">
                <a:off x="1666738" y="280791"/>
                <a:ext cx="187483" cy="424959"/>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Aitds6-3">
                <a:extLst>
                  <a:ext uri="{FF2B5EF4-FFF2-40B4-BE49-F238E27FC236}">
                    <a16:creationId xmlns:a16="http://schemas.microsoft.com/office/drawing/2014/main" id="{6B8F33AB-EF3B-4C62-905F-5C9C7E936341}"/>
                  </a:ext>
                </a:extLst>
              </p:cNvPr>
              <p:cNvSpPr>
                <a:spLocks/>
              </p:cNvSpPr>
              <p:nvPr/>
            </p:nvSpPr>
            <p:spPr bwMode="auto">
              <a:xfrm rot="10800000" flipH="1" flipV="1">
                <a:off x="1919353" y="280791"/>
                <a:ext cx="191648" cy="424959"/>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sp>
        <p:nvSpPr>
          <p:cNvPr id="20" name="Aitds7">
            <a:extLst>
              <a:ext uri="{FF2B5EF4-FFF2-40B4-BE49-F238E27FC236}">
                <a16:creationId xmlns:a16="http://schemas.microsoft.com/office/drawing/2014/main" id="{F9C223AB-6051-4164-A091-2A380C7F7798}"/>
              </a:ext>
            </a:extLst>
          </p:cNvPr>
          <p:cNvSpPr/>
          <p:nvPr/>
        </p:nvSpPr>
        <p:spPr>
          <a:xfrm>
            <a:off x="185158" y="2722757"/>
            <a:ext cx="11774612" cy="4053417"/>
          </a:xfrm>
          <a:prstGeom prst="rect">
            <a:avLst/>
          </a:prstGeom>
        </p:spPr>
        <p:txBody>
          <a:bodyPr wrap="square">
            <a:spAutoFit/>
          </a:bodyPr>
          <a:lstStyle/>
          <a:p>
            <a:pPr algn="just">
              <a:lnSpc>
                <a:spcPct val="130000"/>
              </a:lnSpc>
            </a:pPr>
            <a:r>
              <a:rPr lang="zh-CN" altLang="en-US" dirty="0">
                <a:solidFill>
                  <a:srgbClr val="0070C0"/>
                </a:solidFill>
                <a:cs typeface="+mn-ea"/>
                <a:sym typeface="+mn-lt"/>
              </a:rPr>
              <a:t>做实理论学习</a:t>
            </a:r>
            <a:r>
              <a:rPr lang="zh-CN" altLang="en-US" dirty="0" smtClean="0">
                <a:cs typeface="+mn-ea"/>
                <a:sym typeface="+mn-lt"/>
              </a:rPr>
              <a:t>。党员</a:t>
            </a:r>
            <a:r>
              <a:rPr lang="zh-CN" altLang="en-US" dirty="0">
                <a:cs typeface="+mn-ea"/>
                <a:sym typeface="+mn-lt"/>
              </a:rPr>
              <a:t>以个人自学为主，原原本本通读</a:t>
            </a:r>
            <a:r>
              <a:rPr lang="zh-CN" altLang="en-US" dirty="0" smtClean="0">
                <a:cs typeface="+mn-ea"/>
                <a:sym typeface="+mn-lt"/>
              </a:rPr>
              <a:t>中央</a:t>
            </a:r>
            <a:r>
              <a:rPr lang="zh-CN" altLang="en-US" dirty="0">
                <a:cs typeface="+mn-ea"/>
                <a:sym typeface="+mn-lt"/>
              </a:rPr>
              <a:t>指定学习材料。 通过党员大会、支委会、党小组会以及交流</a:t>
            </a:r>
            <a:r>
              <a:rPr lang="zh-CN" altLang="en-US" dirty="0" smtClean="0">
                <a:cs typeface="+mn-ea"/>
                <a:sym typeface="+mn-lt"/>
              </a:rPr>
              <a:t>研讨</a:t>
            </a:r>
            <a:r>
              <a:rPr lang="zh-CN" altLang="en-US" dirty="0">
                <a:cs typeface="+mn-ea"/>
                <a:sym typeface="+mn-lt"/>
              </a:rPr>
              <a:t>、宣讲阐释、案例教学、线上培训等方式交流学习体会，</a:t>
            </a:r>
            <a:r>
              <a:rPr lang="zh-CN" altLang="en-US" dirty="0" smtClean="0">
                <a:cs typeface="+mn-ea"/>
                <a:sym typeface="+mn-lt"/>
              </a:rPr>
              <a:t>相互启发</a:t>
            </a:r>
            <a:r>
              <a:rPr lang="zh-CN" altLang="en-US" dirty="0">
                <a:cs typeface="+mn-ea"/>
                <a:sym typeface="+mn-lt"/>
              </a:rPr>
              <a:t>提高，达到深刻领悟习近平新时代中国特色社会主义思想</a:t>
            </a:r>
            <a:r>
              <a:rPr lang="zh-CN" altLang="en-US" dirty="0" smtClean="0">
                <a:cs typeface="+mn-ea"/>
                <a:sym typeface="+mn-lt"/>
              </a:rPr>
              <a:t>的真理</a:t>
            </a:r>
            <a:r>
              <a:rPr lang="zh-CN" altLang="en-US" dirty="0">
                <a:cs typeface="+mn-ea"/>
                <a:sym typeface="+mn-lt"/>
              </a:rPr>
              <a:t>力量和实践伟力的效果。 用好每周四下午固定理论学习时间</a:t>
            </a:r>
            <a:r>
              <a:rPr lang="zh-CN" altLang="en-US" dirty="0" smtClean="0">
                <a:cs typeface="+mn-ea"/>
                <a:sym typeface="+mn-lt"/>
              </a:rPr>
              <a:t>，推广</a:t>
            </a:r>
            <a:r>
              <a:rPr lang="zh-CN" altLang="en-US" dirty="0">
                <a:cs typeface="+mn-ea"/>
                <a:sym typeface="+mn-lt"/>
              </a:rPr>
              <a:t>主讲主问、党员轮流主讲、“党员开讲了”“五学五讲”等</a:t>
            </a:r>
            <a:r>
              <a:rPr lang="zh-CN" altLang="en-US" dirty="0" smtClean="0">
                <a:cs typeface="+mn-ea"/>
                <a:sym typeface="+mn-lt"/>
              </a:rPr>
              <a:t>学习</a:t>
            </a:r>
            <a:r>
              <a:rPr lang="zh-CN" altLang="en-US" dirty="0">
                <a:cs typeface="+mn-ea"/>
                <a:sym typeface="+mn-lt"/>
              </a:rPr>
              <a:t>形式，提高学习实效。 结合常态化党史学习教育，运用红色</a:t>
            </a:r>
            <a:r>
              <a:rPr lang="zh-CN" altLang="en-US" dirty="0" smtClean="0">
                <a:cs typeface="+mn-ea"/>
                <a:sym typeface="+mn-lt"/>
              </a:rPr>
              <a:t>教育</a:t>
            </a:r>
            <a:r>
              <a:rPr lang="zh-CN" altLang="en-US" dirty="0">
                <a:cs typeface="+mn-ea"/>
                <a:sym typeface="+mn-lt"/>
              </a:rPr>
              <a:t>资源和党性教育基地开展学习，砥砺理想信念和初心使命。</a:t>
            </a:r>
            <a:r>
              <a:rPr lang="zh-CN" altLang="en-US" dirty="0" smtClean="0">
                <a:cs typeface="+mn-ea"/>
                <a:sym typeface="+mn-lt"/>
              </a:rPr>
              <a:t>党支部</a:t>
            </a:r>
            <a:r>
              <a:rPr lang="zh-CN" altLang="en-US" dirty="0">
                <a:cs typeface="+mn-ea"/>
                <a:sym typeface="+mn-lt"/>
              </a:rPr>
              <a:t>书记要讲 </a:t>
            </a:r>
            <a:r>
              <a:rPr lang="en-US" altLang="zh-CN" dirty="0">
                <a:cs typeface="+mn-ea"/>
                <a:sym typeface="+mn-lt"/>
              </a:rPr>
              <a:t>1 </a:t>
            </a:r>
            <a:r>
              <a:rPr lang="zh-CN" altLang="en-US" dirty="0">
                <a:cs typeface="+mn-ea"/>
                <a:sym typeface="+mn-lt"/>
              </a:rPr>
              <a:t>次专题党课，或向所在支部党员专题报告 </a:t>
            </a:r>
            <a:r>
              <a:rPr lang="en-US" altLang="zh-CN" dirty="0">
                <a:cs typeface="+mn-ea"/>
                <a:sym typeface="+mn-lt"/>
              </a:rPr>
              <a:t>1 </a:t>
            </a:r>
            <a:r>
              <a:rPr lang="zh-CN" altLang="en-US" dirty="0">
                <a:cs typeface="+mn-ea"/>
                <a:sym typeface="+mn-lt"/>
              </a:rPr>
              <a:t>次</a:t>
            </a:r>
            <a:r>
              <a:rPr lang="zh-CN" altLang="en-US" dirty="0" smtClean="0">
                <a:cs typeface="+mn-ea"/>
                <a:sym typeface="+mn-lt"/>
              </a:rPr>
              <a:t>个人</a:t>
            </a:r>
            <a:r>
              <a:rPr lang="zh-CN" altLang="en-US" dirty="0">
                <a:cs typeface="+mn-ea"/>
                <a:sym typeface="+mn-lt"/>
              </a:rPr>
              <a:t>学习体会。着力抓好青年师生党员的学习，教育引导他们</a:t>
            </a:r>
            <a:r>
              <a:rPr lang="zh-CN" altLang="en-US" dirty="0" smtClean="0">
                <a:cs typeface="+mn-ea"/>
                <a:sym typeface="+mn-lt"/>
              </a:rPr>
              <a:t>牢记习近平</a:t>
            </a:r>
            <a:r>
              <a:rPr lang="zh-CN" altLang="en-US" dirty="0">
                <a:cs typeface="+mn-ea"/>
                <a:sym typeface="+mn-lt"/>
              </a:rPr>
              <a:t>总书记殷切嘱托，争做“有理想、敢担当、能吃苦、肯</a:t>
            </a:r>
            <a:r>
              <a:rPr lang="zh-CN" altLang="en-US" dirty="0" smtClean="0">
                <a:cs typeface="+mn-ea"/>
                <a:sym typeface="+mn-lt"/>
              </a:rPr>
              <a:t>奋斗</a:t>
            </a:r>
            <a:r>
              <a:rPr lang="zh-CN" altLang="en-US" dirty="0">
                <a:cs typeface="+mn-ea"/>
                <a:sym typeface="+mn-lt"/>
              </a:rPr>
              <a:t>”的新时代好青年。要统筹抓好离退休干部教师党员以及在</a:t>
            </a:r>
            <a:r>
              <a:rPr lang="zh-CN" altLang="en-US" dirty="0" smtClean="0">
                <a:cs typeface="+mn-ea"/>
                <a:sym typeface="+mn-lt"/>
              </a:rPr>
              <a:t>校外</a:t>
            </a:r>
            <a:r>
              <a:rPr lang="zh-CN" altLang="en-US" dirty="0">
                <a:cs typeface="+mn-ea"/>
                <a:sym typeface="+mn-lt"/>
              </a:rPr>
              <a:t>挂职、借调党员和其他各类流动党员的学习，逐个群体细化</a:t>
            </a:r>
            <a:r>
              <a:rPr lang="zh-CN" altLang="en-US" dirty="0" smtClean="0">
                <a:cs typeface="+mn-ea"/>
                <a:sym typeface="+mn-lt"/>
              </a:rPr>
              <a:t>工作</a:t>
            </a:r>
            <a:r>
              <a:rPr lang="zh-CN" altLang="en-US" dirty="0">
                <a:cs typeface="+mn-ea"/>
                <a:sym typeface="+mn-lt"/>
              </a:rPr>
              <a:t>方案，做到标准质量不降低、方法效果有特色。要以党内</a:t>
            </a:r>
            <a:r>
              <a:rPr lang="zh-CN" altLang="en-US" dirty="0" smtClean="0">
                <a:cs typeface="+mn-ea"/>
                <a:sym typeface="+mn-lt"/>
              </a:rPr>
              <a:t>教育引导</a:t>
            </a:r>
            <a:r>
              <a:rPr lang="zh-CN" altLang="en-US" dirty="0">
                <a:cs typeface="+mn-ea"/>
                <a:sym typeface="+mn-lt"/>
              </a:rPr>
              <a:t>和带动全体师生自觉学习党的创新理论，深入培育积极健康</a:t>
            </a:r>
            <a:r>
              <a:rPr lang="zh-CN" altLang="en-US" dirty="0" smtClean="0">
                <a:cs typeface="+mn-ea"/>
                <a:sym typeface="+mn-lt"/>
              </a:rPr>
              <a:t>、蓬勃</a:t>
            </a:r>
            <a:r>
              <a:rPr lang="zh-CN" altLang="en-US" dirty="0">
                <a:cs typeface="+mn-ea"/>
                <a:sym typeface="+mn-lt"/>
              </a:rPr>
              <a:t>向上的校园政治文化，参与“习近平与大学生在一起”（</a:t>
            </a:r>
            <a:r>
              <a:rPr lang="zh-CN" altLang="en-US" dirty="0" smtClean="0">
                <a:cs typeface="+mn-ea"/>
                <a:sym typeface="+mn-lt"/>
              </a:rPr>
              <a:t>暂定名</a:t>
            </a:r>
            <a:r>
              <a:rPr lang="zh-CN" altLang="en-US" dirty="0">
                <a:cs typeface="+mn-ea"/>
                <a:sym typeface="+mn-lt"/>
              </a:rPr>
              <a:t>）主题巡展，常态开展寻访重温习近平总书记重要考察足迹、“小我融入大我，青春献给祖国”“三下乡”“返家乡”</a:t>
            </a:r>
            <a:r>
              <a:rPr lang="zh-CN" altLang="en-US" dirty="0" smtClean="0">
                <a:cs typeface="+mn-ea"/>
                <a:sym typeface="+mn-lt"/>
              </a:rPr>
              <a:t>“青年服务国家”</a:t>
            </a:r>
            <a:r>
              <a:rPr lang="zh-CN" altLang="en-US" dirty="0">
                <a:cs typeface="+mn-ea"/>
                <a:sym typeface="+mn-lt"/>
              </a:rPr>
              <a:t>等社会实践和志愿服务活动，持续推动习近平新时代</a:t>
            </a:r>
            <a:r>
              <a:rPr lang="zh-CN" altLang="en-US" dirty="0" smtClean="0">
                <a:cs typeface="+mn-ea"/>
                <a:sym typeface="+mn-lt"/>
              </a:rPr>
              <a:t>中国特色</a:t>
            </a:r>
            <a:r>
              <a:rPr lang="zh-CN" altLang="en-US" dirty="0">
                <a:cs typeface="+mn-ea"/>
                <a:sym typeface="+mn-lt"/>
              </a:rPr>
              <a:t>社会主义思想入脑入心入行。</a:t>
            </a:r>
          </a:p>
        </p:txBody>
      </p:sp>
      <p:sp>
        <p:nvSpPr>
          <p:cNvPr id="23"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24" name="Aitds2">
            <a:extLst>
              <a:ext uri="{FF2B5EF4-FFF2-40B4-BE49-F238E27FC236}">
                <a16:creationId xmlns:a16="http://schemas.microsoft.com/office/drawing/2014/main" id="{AABE50B3-E69B-4EBB-BAF9-E459FBFAF1C8}"/>
              </a:ext>
            </a:extLst>
          </p:cNvPr>
          <p:cNvSpPr/>
          <p:nvPr/>
        </p:nvSpPr>
        <p:spPr>
          <a:xfrm>
            <a:off x="1679574" y="1121011"/>
            <a:ext cx="8044997" cy="888183"/>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25" name="Aitds3">
            <a:extLst>
              <a:ext uri="{FF2B5EF4-FFF2-40B4-BE49-F238E27FC236}">
                <a16:creationId xmlns:a16="http://schemas.microsoft.com/office/drawing/2014/main" id="{736CEF03-8051-4D34-B4AA-B813DEA2F201}"/>
              </a:ext>
            </a:extLst>
          </p:cNvPr>
          <p:cNvSpPr/>
          <p:nvPr/>
        </p:nvSpPr>
        <p:spPr>
          <a:xfrm>
            <a:off x="0" y="1107902"/>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sp>
        <p:nvSpPr>
          <p:cNvPr id="26" name="Aitds5">
            <a:extLst>
              <a:ext uri="{FF2B5EF4-FFF2-40B4-BE49-F238E27FC236}">
                <a16:creationId xmlns:a16="http://schemas.microsoft.com/office/drawing/2014/main" id="{292CBD93-F700-4A15-8264-0A9BA12B992F}"/>
              </a:ext>
            </a:extLst>
          </p:cNvPr>
          <p:cNvSpPr/>
          <p:nvPr/>
        </p:nvSpPr>
        <p:spPr>
          <a:xfrm>
            <a:off x="2162359" y="1302656"/>
            <a:ext cx="9169670" cy="584775"/>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基层党支部和师生党员主题教育工作安排</a:t>
            </a:r>
            <a:endParaRPr lang="zh-CN" altLang="en-US" sz="2800" spc="-200" dirty="0">
              <a:solidFill>
                <a:srgbClr val="C00000"/>
              </a:solidFill>
              <a:cs typeface="+mn-ea"/>
              <a:sym typeface="+mn-lt"/>
            </a:endParaRPr>
          </a:p>
        </p:txBody>
      </p:sp>
    </p:spTree>
    <p:extLst>
      <p:ext uri="{BB962C8B-B14F-4D97-AF65-F5344CB8AC3E}">
        <p14:creationId xmlns:p14="http://schemas.microsoft.com/office/powerpoint/2010/main" val="1134185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lt">
                                    <p:tmPct val="518"/>
                                  </p:iterate>
                                  <p:childTnLst>
                                    <p:set>
                                      <p:cBhvr>
                                        <p:cTn id="10" dur="1" fill="hold">
                                          <p:stCondLst>
                                            <p:cond delay="0"/>
                                          </p:stCondLst>
                                        </p:cTn>
                                        <p:tgtEl>
                                          <p:spTgt spid="20"/>
                                        </p:tgtEl>
                                        <p:attrNameLst>
                                          <p:attrName>style.visibility</p:attrName>
                                        </p:attrNameLst>
                                      </p:cBhvr>
                                      <p:to>
                                        <p:strVal val="visible"/>
                                      </p:to>
                                    </p:set>
                                    <p:anim calcmode="lin" valueType="num">
                                      <p:cBhvr>
                                        <p:cTn id="11" dur="750" fill="hold"/>
                                        <p:tgtEl>
                                          <p:spTgt spid="20"/>
                                        </p:tgtEl>
                                        <p:attrNameLst>
                                          <p:attrName>ppt_w</p:attrName>
                                        </p:attrNameLst>
                                      </p:cBhvr>
                                      <p:tavLst>
                                        <p:tav tm="0">
                                          <p:val>
                                            <p:fltVal val="0"/>
                                          </p:val>
                                        </p:tav>
                                        <p:tav tm="100000">
                                          <p:val>
                                            <p:strVal val="#ppt_w"/>
                                          </p:val>
                                        </p:tav>
                                      </p:tavLst>
                                    </p:anim>
                                    <p:anim calcmode="lin" valueType="num">
                                      <p:cBhvr>
                                        <p:cTn id="12" dur="750" fill="hold"/>
                                        <p:tgtEl>
                                          <p:spTgt spid="20"/>
                                        </p:tgtEl>
                                        <p:attrNameLst>
                                          <p:attrName>ppt_h</p:attrName>
                                        </p:attrNameLst>
                                      </p:cBhvr>
                                      <p:tavLst>
                                        <p:tav tm="0">
                                          <p:val>
                                            <p:fltVal val="0"/>
                                          </p:val>
                                        </p:tav>
                                        <p:tav tm="100000">
                                          <p:val>
                                            <p:strVal val="#ppt_h"/>
                                          </p:val>
                                        </p:tav>
                                      </p:tavLst>
                                    </p:anim>
                                    <p:anim calcmode="lin" valueType="num">
                                      <p:cBhvr>
                                        <p:cTn id="13" dur="750" fill="hold"/>
                                        <p:tgtEl>
                                          <p:spTgt spid="20"/>
                                        </p:tgtEl>
                                        <p:attrNameLst>
                                          <p:attrName>style.rotation</p:attrName>
                                        </p:attrNameLst>
                                      </p:cBhvr>
                                      <p:tavLst>
                                        <p:tav tm="0">
                                          <p:val>
                                            <p:fltVal val="90"/>
                                          </p:val>
                                        </p:tav>
                                        <p:tav tm="100000">
                                          <p:val>
                                            <p:fltVal val="0"/>
                                          </p:val>
                                        </p:tav>
                                      </p:tavLst>
                                    </p:anim>
                                    <p:animEffect transition="in" filter="fade">
                                      <p:cBhvr>
                                        <p:cTn id="14" dur="750"/>
                                        <p:tgtEl>
                                          <p:spTgt spid="20"/>
                                        </p:tgtEl>
                                      </p:cBhvr>
                                    </p:animEffect>
                                  </p:childTnLst>
                                </p:cTn>
                              </p:par>
                            </p:childTnLst>
                          </p:cTn>
                        </p:par>
                        <p:par>
                          <p:cTn id="15" fill="hold">
                            <p:stCondLst>
                              <p:cond delay="3379"/>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utoUpdateAnimBg="0"/>
      <p:bldP spid="24" grpId="0" animBg="1"/>
      <p:bldP spid="25" grpId="0" animBg="1"/>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Aitds6">
            <a:extLst>
              <a:ext uri="{FF2B5EF4-FFF2-40B4-BE49-F238E27FC236}">
                <a16:creationId xmlns:a16="http://schemas.microsoft.com/office/drawing/2014/main" id="{7EA9EE18-3398-48C9-B87D-B5B5B2394604}"/>
              </a:ext>
            </a:extLst>
          </p:cNvPr>
          <p:cNvGrpSpPr/>
          <p:nvPr/>
        </p:nvGrpSpPr>
        <p:grpSpPr>
          <a:xfrm>
            <a:off x="127101" y="2038222"/>
            <a:ext cx="11876213" cy="4679897"/>
            <a:chOff x="1358536" y="106355"/>
            <a:chExt cx="11296784" cy="4314440"/>
          </a:xfrm>
        </p:grpSpPr>
        <p:sp>
          <p:nvSpPr>
            <p:cNvPr id="16" name="Aitds6-1">
              <a:extLst>
                <a:ext uri="{FF2B5EF4-FFF2-40B4-BE49-F238E27FC236}">
                  <a16:creationId xmlns:a16="http://schemas.microsoft.com/office/drawing/2014/main" id="{088A3BC8-A242-4BF7-8E5D-63E062F5525E}"/>
                </a:ext>
              </a:extLst>
            </p:cNvPr>
            <p:cNvSpPr/>
            <p:nvPr>
              <p:custDataLst>
                <p:tags r:id="rId1"/>
              </p:custDataLst>
            </p:nvPr>
          </p:nvSpPr>
          <p:spPr>
            <a:xfrm>
              <a:off x="1358536" y="571658"/>
              <a:ext cx="11296784" cy="3849137"/>
            </a:xfrm>
            <a:custGeom>
              <a:avLst/>
              <a:gdLst>
                <a:gd name="connsiteX0" fmla="*/ 591153 w 11118787"/>
                <a:gd name="connsiteY0" fmla="*/ 0 h 876501"/>
                <a:gd name="connsiteX1" fmla="*/ 11118787 w 11118787"/>
                <a:gd name="connsiteY1" fmla="*/ 0 h 876501"/>
                <a:gd name="connsiteX2" fmla="*/ 11118787 w 11118787"/>
                <a:gd name="connsiteY2" fmla="*/ 876501 h 876501"/>
                <a:gd name="connsiteX3" fmla="*/ 0 w 11118787"/>
                <a:gd name="connsiteY3" fmla="*/ 876501 h 876501"/>
                <a:gd name="connsiteX4" fmla="*/ 0 w 11118787"/>
                <a:gd name="connsiteY4" fmla="*/ 345540 h 876501"/>
                <a:gd name="connsiteX5" fmla="*/ 591153 w 11118787"/>
                <a:gd name="connsiteY5" fmla="*/ 345540 h 876501"/>
                <a:gd name="connsiteX0" fmla="*/ 591153 w 11118787"/>
                <a:gd name="connsiteY0" fmla="*/ 345540 h 876501"/>
                <a:gd name="connsiteX1" fmla="*/ 591153 w 11118787"/>
                <a:gd name="connsiteY1" fmla="*/ 0 h 876501"/>
                <a:gd name="connsiteX2" fmla="*/ 11118787 w 11118787"/>
                <a:gd name="connsiteY2" fmla="*/ 0 h 876501"/>
                <a:gd name="connsiteX3" fmla="*/ 11118787 w 11118787"/>
                <a:gd name="connsiteY3" fmla="*/ 876501 h 876501"/>
                <a:gd name="connsiteX4" fmla="*/ 0 w 11118787"/>
                <a:gd name="connsiteY4" fmla="*/ 876501 h 876501"/>
                <a:gd name="connsiteX5" fmla="*/ 0 w 11118787"/>
                <a:gd name="connsiteY5" fmla="*/ 345540 h 876501"/>
                <a:gd name="connsiteX6" fmla="*/ 682593 w 11118787"/>
                <a:gd name="connsiteY6" fmla="*/ 436980 h 876501"/>
                <a:gd name="connsiteX0" fmla="*/ 591153 w 11118787"/>
                <a:gd name="connsiteY0" fmla="*/ 345540 h 876501"/>
                <a:gd name="connsiteX1" fmla="*/ 591153 w 11118787"/>
                <a:gd name="connsiteY1" fmla="*/ 0 h 876501"/>
                <a:gd name="connsiteX2" fmla="*/ 11118787 w 11118787"/>
                <a:gd name="connsiteY2" fmla="*/ 0 h 876501"/>
                <a:gd name="connsiteX3" fmla="*/ 11118787 w 11118787"/>
                <a:gd name="connsiteY3" fmla="*/ 876501 h 876501"/>
                <a:gd name="connsiteX4" fmla="*/ 0 w 11118787"/>
                <a:gd name="connsiteY4" fmla="*/ 876501 h 876501"/>
                <a:gd name="connsiteX5" fmla="*/ 0 w 11118787"/>
                <a:gd name="connsiteY5" fmla="*/ 345540 h 876501"/>
                <a:gd name="connsiteX0" fmla="*/ 591153 w 11118787"/>
                <a:gd name="connsiteY0" fmla="*/ 0 h 876501"/>
                <a:gd name="connsiteX1" fmla="*/ 11118787 w 11118787"/>
                <a:gd name="connsiteY1" fmla="*/ 0 h 876501"/>
                <a:gd name="connsiteX2" fmla="*/ 11118787 w 11118787"/>
                <a:gd name="connsiteY2" fmla="*/ 876501 h 876501"/>
                <a:gd name="connsiteX3" fmla="*/ 0 w 11118787"/>
                <a:gd name="connsiteY3" fmla="*/ 876501 h 876501"/>
                <a:gd name="connsiteX4" fmla="*/ 0 w 11118787"/>
                <a:gd name="connsiteY4" fmla="*/ 345540 h 876501"/>
                <a:gd name="connsiteX0" fmla="*/ 1497808 w 11118787"/>
                <a:gd name="connsiteY0" fmla="*/ 0 h 876501"/>
                <a:gd name="connsiteX1" fmla="*/ 11118787 w 11118787"/>
                <a:gd name="connsiteY1" fmla="*/ 0 h 876501"/>
                <a:gd name="connsiteX2" fmla="*/ 11118787 w 11118787"/>
                <a:gd name="connsiteY2" fmla="*/ 876501 h 876501"/>
                <a:gd name="connsiteX3" fmla="*/ 0 w 11118787"/>
                <a:gd name="connsiteY3" fmla="*/ 876501 h 876501"/>
                <a:gd name="connsiteX4" fmla="*/ 0 w 11118787"/>
                <a:gd name="connsiteY4" fmla="*/ 345540 h 876501"/>
                <a:gd name="connsiteX0" fmla="*/ 1497808 w 11118787"/>
                <a:gd name="connsiteY0" fmla="*/ 0 h 876501"/>
                <a:gd name="connsiteX1" fmla="*/ 11118787 w 11118787"/>
                <a:gd name="connsiteY1" fmla="*/ 0 h 876501"/>
                <a:gd name="connsiteX2" fmla="*/ 11118787 w 11118787"/>
                <a:gd name="connsiteY2" fmla="*/ 876501 h 876501"/>
                <a:gd name="connsiteX3" fmla="*/ 0 w 11118787"/>
                <a:gd name="connsiteY3" fmla="*/ 876501 h 876501"/>
                <a:gd name="connsiteX4" fmla="*/ 0 w 11118787"/>
                <a:gd name="connsiteY4" fmla="*/ 167812 h 87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787" h="876501">
                  <a:moveTo>
                    <a:pt x="1497808" y="0"/>
                  </a:moveTo>
                  <a:lnTo>
                    <a:pt x="11118787" y="0"/>
                  </a:lnTo>
                  <a:lnTo>
                    <a:pt x="11118787" y="876501"/>
                  </a:lnTo>
                  <a:lnTo>
                    <a:pt x="0" y="876501"/>
                  </a:lnTo>
                  <a:lnTo>
                    <a:pt x="0" y="167812"/>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a:extLst>
                <a:ext uri="{FF2B5EF4-FFF2-40B4-BE49-F238E27FC236}">
                  <a16:creationId xmlns:a16="http://schemas.microsoft.com/office/drawing/2014/main" id="{0C54F5A1-FF45-4545-8B52-FC8039A5FB79}"/>
                </a:ext>
              </a:extLst>
            </p:cNvPr>
            <p:cNvGrpSpPr/>
            <p:nvPr/>
          </p:nvGrpSpPr>
          <p:grpSpPr>
            <a:xfrm>
              <a:off x="1624209" y="106355"/>
              <a:ext cx="612440" cy="585829"/>
              <a:chOff x="1666738" y="280791"/>
              <a:chExt cx="444263" cy="424959"/>
            </a:xfrm>
          </p:grpSpPr>
          <p:sp>
            <p:nvSpPr>
              <p:cNvPr id="18" name="Aitds6-2">
                <a:extLst>
                  <a:ext uri="{FF2B5EF4-FFF2-40B4-BE49-F238E27FC236}">
                    <a16:creationId xmlns:a16="http://schemas.microsoft.com/office/drawing/2014/main" id="{36B4A7B8-923E-48CF-AFA3-085F56C8A81C}"/>
                  </a:ext>
                </a:extLst>
              </p:cNvPr>
              <p:cNvSpPr>
                <a:spLocks/>
              </p:cNvSpPr>
              <p:nvPr/>
            </p:nvSpPr>
            <p:spPr bwMode="auto">
              <a:xfrm rot="10800000" flipH="1" flipV="1">
                <a:off x="1666738" y="280791"/>
                <a:ext cx="187483" cy="424959"/>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Aitds6-3">
                <a:extLst>
                  <a:ext uri="{FF2B5EF4-FFF2-40B4-BE49-F238E27FC236}">
                    <a16:creationId xmlns:a16="http://schemas.microsoft.com/office/drawing/2014/main" id="{6B8F33AB-EF3B-4C62-905F-5C9C7E936341}"/>
                  </a:ext>
                </a:extLst>
              </p:cNvPr>
              <p:cNvSpPr>
                <a:spLocks/>
              </p:cNvSpPr>
              <p:nvPr/>
            </p:nvSpPr>
            <p:spPr bwMode="auto">
              <a:xfrm rot="10800000" flipH="1" flipV="1">
                <a:off x="1919353" y="280791"/>
                <a:ext cx="191648" cy="424959"/>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sp>
        <p:nvSpPr>
          <p:cNvPr id="20" name="Aitds7">
            <a:extLst>
              <a:ext uri="{FF2B5EF4-FFF2-40B4-BE49-F238E27FC236}">
                <a16:creationId xmlns:a16="http://schemas.microsoft.com/office/drawing/2014/main" id="{F9C223AB-6051-4164-A091-2A380C7F7798}"/>
              </a:ext>
            </a:extLst>
          </p:cNvPr>
          <p:cNvSpPr/>
          <p:nvPr/>
        </p:nvSpPr>
        <p:spPr>
          <a:xfrm>
            <a:off x="330300" y="2878265"/>
            <a:ext cx="11469813" cy="3693319"/>
          </a:xfrm>
          <a:prstGeom prst="rect">
            <a:avLst/>
          </a:prstGeom>
        </p:spPr>
        <p:txBody>
          <a:bodyPr wrap="square">
            <a:spAutoFit/>
          </a:bodyPr>
          <a:lstStyle/>
          <a:p>
            <a:pPr algn="just">
              <a:lnSpc>
                <a:spcPct val="130000"/>
              </a:lnSpc>
            </a:pPr>
            <a:r>
              <a:rPr lang="zh-CN" altLang="en-US" dirty="0" smtClean="0">
                <a:solidFill>
                  <a:srgbClr val="0070C0"/>
                </a:solidFill>
                <a:cs typeface="+mn-ea"/>
                <a:sym typeface="+mn-lt"/>
              </a:rPr>
              <a:t>认真</a:t>
            </a:r>
            <a:r>
              <a:rPr lang="zh-CN" altLang="en-US" dirty="0">
                <a:solidFill>
                  <a:srgbClr val="0070C0"/>
                </a:solidFill>
                <a:cs typeface="+mn-ea"/>
                <a:sym typeface="+mn-lt"/>
              </a:rPr>
              <a:t>调查研究</a:t>
            </a:r>
            <a:r>
              <a:rPr lang="zh-CN" altLang="en-US" dirty="0">
                <a:cs typeface="+mn-ea"/>
                <a:sym typeface="+mn-lt"/>
              </a:rPr>
              <a:t>。 党支部要利用主题党日，组织干部和</a:t>
            </a:r>
            <a:r>
              <a:rPr lang="zh-CN" altLang="en-US" dirty="0" smtClean="0">
                <a:cs typeface="+mn-ea"/>
                <a:sym typeface="+mn-lt"/>
              </a:rPr>
              <a:t>师生</a:t>
            </a:r>
            <a:r>
              <a:rPr lang="zh-CN" altLang="en-US" dirty="0">
                <a:cs typeface="+mn-ea"/>
                <a:sym typeface="+mn-lt"/>
              </a:rPr>
              <a:t>党员采取走访调研等多种方式，广泛听取普通师生意见，</a:t>
            </a:r>
            <a:r>
              <a:rPr lang="zh-CN" altLang="en-US" dirty="0" smtClean="0">
                <a:cs typeface="+mn-ea"/>
                <a:sym typeface="+mn-lt"/>
              </a:rPr>
              <a:t>关心帮助</a:t>
            </a:r>
            <a:r>
              <a:rPr lang="zh-CN" altLang="en-US" dirty="0">
                <a:cs typeface="+mn-ea"/>
                <a:sym typeface="+mn-lt"/>
              </a:rPr>
              <a:t>师生中的困难群体，及时向校院两级领导班子反映基层</a:t>
            </a:r>
            <a:r>
              <a:rPr lang="zh-CN" altLang="en-US" dirty="0" smtClean="0">
                <a:cs typeface="+mn-ea"/>
                <a:sym typeface="+mn-lt"/>
              </a:rPr>
              <a:t>一线真实</a:t>
            </a:r>
            <a:r>
              <a:rPr lang="zh-CN" altLang="en-US" dirty="0">
                <a:cs typeface="+mn-ea"/>
                <a:sym typeface="+mn-lt"/>
              </a:rPr>
              <a:t>情况和师生合理诉求，努力推动党中央、教育部党组有关</a:t>
            </a:r>
            <a:r>
              <a:rPr lang="zh-CN" altLang="en-US" dirty="0" smtClean="0">
                <a:cs typeface="+mn-ea"/>
                <a:sym typeface="+mn-lt"/>
              </a:rPr>
              <a:t>工作</a:t>
            </a:r>
            <a:r>
              <a:rPr lang="zh-CN" altLang="en-US" dirty="0">
                <a:cs typeface="+mn-ea"/>
                <a:sym typeface="+mn-lt"/>
              </a:rPr>
              <a:t>部署落地生效</a:t>
            </a:r>
            <a:r>
              <a:rPr lang="zh-CN" altLang="en-US" dirty="0" smtClean="0">
                <a:cs typeface="+mn-ea"/>
                <a:sym typeface="+mn-lt"/>
              </a:rPr>
              <a:t>。</a:t>
            </a:r>
            <a:endParaRPr lang="en-US" altLang="zh-CN" dirty="0" smtClean="0">
              <a:cs typeface="+mn-ea"/>
              <a:sym typeface="+mn-lt"/>
            </a:endParaRPr>
          </a:p>
          <a:p>
            <a:pPr algn="just">
              <a:lnSpc>
                <a:spcPct val="130000"/>
              </a:lnSpc>
            </a:pPr>
            <a:r>
              <a:rPr lang="zh-CN" altLang="en-US" dirty="0">
                <a:solidFill>
                  <a:srgbClr val="0070C0"/>
                </a:solidFill>
                <a:cs typeface="+mn-ea"/>
                <a:sym typeface="+mn-lt"/>
              </a:rPr>
              <a:t>积极推动发展</a:t>
            </a:r>
            <a:r>
              <a:rPr lang="zh-CN" altLang="en-US" dirty="0">
                <a:cs typeface="+mn-ea"/>
                <a:sym typeface="+mn-lt"/>
              </a:rPr>
              <a:t>。 党支部要组织干部和教师党员立足</a:t>
            </a:r>
            <a:r>
              <a:rPr lang="zh-CN" altLang="en-US" dirty="0" smtClean="0">
                <a:cs typeface="+mn-ea"/>
                <a:sym typeface="+mn-lt"/>
              </a:rPr>
              <a:t>岗位作</a:t>
            </a:r>
            <a:r>
              <a:rPr lang="zh-CN" altLang="en-US" dirty="0">
                <a:cs typeface="+mn-ea"/>
                <a:sym typeface="+mn-lt"/>
              </a:rPr>
              <a:t>贡献，坚守为党育人、为国育才的初心使命，胸怀“国之大者”</a:t>
            </a:r>
            <a:r>
              <a:rPr lang="zh-CN" altLang="en-US" dirty="0" smtClean="0">
                <a:cs typeface="+mn-ea"/>
                <a:sym typeface="+mn-lt"/>
              </a:rPr>
              <a:t>，勇于</a:t>
            </a:r>
            <a:r>
              <a:rPr lang="zh-CN" altLang="en-US" dirty="0">
                <a:cs typeface="+mn-ea"/>
                <a:sym typeface="+mn-lt"/>
              </a:rPr>
              <a:t>担当作为。 通过设置党员先锋岗、党员责任区、党员示范</a:t>
            </a:r>
            <a:r>
              <a:rPr lang="zh-CN" altLang="en-US" dirty="0" smtClean="0">
                <a:cs typeface="+mn-ea"/>
                <a:sym typeface="+mn-lt"/>
              </a:rPr>
              <a:t>课堂</a:t>
            </a:r>
            <a:r>
              <a:rPr lang="zh-CN" altLang="en-US" dirty="0">
                <a:cs typeface="+mn-ea"/>
                <a:sym typeface="+mn-lt"/>
              </a:rPr>
              <a:t>等方式，以及深入开展学生党员承诺践诺述诺评诺、</a:t>
            </a:r>
            <a:r>
              <a:rPr lang="zh-CN" altLang="en-US" dirty="0" smtClean="0">
                <a:cs typeface="+mn-ea"/>
                <a:sym typeface="+mn-lt"/>
              </a:rPr>
              <a:t>“助学零距离”</a:t>
            </a:r>
            <a:r>
              <a:rPr lang="zh-CN" altLang="en-US" dirty="0">
                <a:cs typeface="+mn-ea"/>
                <a:sym typeface="+mn-lt"/>
              </a:rPr>
              <a:t>、红色“</a:t>
            </a:r>
            <a:r>
              <a:rPr lang="en-US" altLang="zh-CN" dirty="0">
                <a:cs typeface="+mn-ea"/>
                <a:sym typeface="+mn-lt"/>
              </a:rPr>
              <a:t>1+1”</a:t>
            </a:r>
            <a:r>
              <a:rPr lang="zh-CN" altLang="en-US" dirty="0">
                <a:cs typeface="+mn-ea"/>
                <a:sym typeface="+mn-lt"/>
              </a:rPr>
              <a:t>等活动，引导党员立足岗位，履职尽责。 </a:t>
            </a:r>
            <a:r>
              <a:rPr lang="zh-CN" altLang="en-US" dirty="0" smtClean="0">
                <a:cs typeface="+mn-ea"/>
                <a:sym typeface="+mn-lt"/>
              </a:rPr>
              <a:t>广泛开展</a:t>
            </a:r>
            <a:r>
              <a:rPr lang="zh-CN" altLang="en-US" dirty="0">
                <a:cs typeface="+mn-ea"/>
                <a:sym typeface="+mn-lt"/>
              </a:rPr>
              <a:t>党员志愿服务，组织干部和师生党员结合自身实际，为</a:t>
            </a:r>
            <a:r>
              <a:rPr lang="zh-CN" altLang="en-US" dirty="0" smtClean="0">
                <a:cs typeface="+mn-ea"/>
                <a:sym typeface="+mn-lt"/>
              </a:rPr>
              <a:t>身边师生</a:t>
            </a:r>
            <a:r>
              <a:rPr lang="zh-CN" altLang="en-US" dirty="0">
                <a:cs typeface="+mn-ea"/>
                <a:sym typeface="+mn-lt"/>
              </a:rPr>
              <a:t>至少办 </a:t>
            </a:r>
            <a:r>
              <a:rPr lang="en-US" altLang="zh-CN" dirty="0">
                <a:cs typeface="+mn-ea"/>
                <a:sym typeface="+mn-lt"/>
              </a:rPr>
              <a:t>1 </a:t>
            </a:r>
            <a:r>
              <a:rPr lang="zh-CN" altLang="en-US" dirty="0">
                <a:cs typeface="+mn-ea"/>
                <a:sym typeface="+mn-lt"/>
              </a:rPr>
              <a:t>件实事</a:t>
            </a:r>
            <a:r>
              <a:rPr lang="zh-CN" altLang="en-US" dirty="0" smtClean="0">
                <a:cs typeface="+mn-ea"/>
                <a:sym typeface="+mn-lt"/>
              </a:rPr>
              <a:t>好事。</a:t>
            </a:r>
            <a:endParaRPr lang="en-US" altLang="zh-CN" dirty="0" smtClean="0">
              <a:cs typeface="+mn-ea"/>
              <a:sym typeface="+mn-lt"/>
            </a:endParaRPr>
          </a:p>
          <a:p>
            <a:pPr algn="just">
              <a:lnSpc>
                <a:spcPct val="130000"/>
              </a:lnSpc>
            </a:pPr>
            <a:r>
              <a:rPr lang="zh-CN" altLang="en-US" dirty="0">
                <a:solidFill>
                  <a:srgbClr val="0070C0"/>
                </a:solidFill>
                <a:cs typeface="+mn-ea"/>
                <a:sym typeface="+mn-lt"/>
              </a:rPr>
              <a:t>细致检视整改</a:t>
            </a:r>
            <a:r>
              <a:rPr lang="zh-CN" altLang="en-US" dirty="0">
                <a:cs typeface="+mn-ea"/>
                <a:sym typeface="+mn-lt"/>
              </a:rPr>
              <a:t>。 党支部要参照校院两级领导班子做法</a:t>
            </a:r>
            <a:r>
              <a:rPr lang="zh-CN" altLang="en-US" dirty="0" smtClean="0">
                <a:cs typeface="+mn-ea"/>
                <a:sym typeface="+mn-lt"/>
              </a:rPr>
              <a:t>，结合实际</a:t>
            </a:r>
            <a:r>
              <a:rPr lang="zh-CN" altLang="en-US" dirty="0">
                <a:cs typeface="+mn-ea"/>
                <a:sym typeface="+mn-lt"/>
              </a:rPr>
              <a:t>查摆问题、列出清单、推进整改。主题教育结束前，</a:t>
            </a:r>
            <a:r>
              <a:rPr lang="zh-CN" altLang="en-US" dirty="0" smtClean="0">
                <a:cs typeface="+mn-ea"/>
                <a:sym typeface="+mn-lt"/>
              </a:rPr>
              <a:t>党支部</a:t>
            </a:r>
            <a:r>
              <a:rPr lang="zh-CN" altLang="en-US" dirty="0">
                <a:cs typeface="+mn-ea"/>
                <a:sym typeface="+mn-lt"/>
              </a:rPr>
              <a:t>召开 </a:t>
            </a:r>
            <a:r>
              <a:rPr lang="en-US" altLang="zh-CN" dirty="0">
                <a:cs typeface="+mn-ea"/>
                <a:sym typeface="+mn-lt"/>
              </a:rPr>
              <a:t>1 </a:t>
            </a:r>
            <a:r>
              <a:rPr lang="zh-CN" altLang="en-US" dirty="0">
                <a:cs typeface="+mn-ea"/>
                <a:sym typeface="+mn-lt"/>
              </a:rPr>
              <a:t>次专题组织生活会，严肃认真开展批评和自我批评。</a:t>
            </a:r>
          </a:p>
          <a:p>
            <a:pPr algn="just">
              <a:lnSpc>
                <a:spcPct val="130000"/>
              </a:lnSpc>
            </a:pPr>
            <a:r>
              <a:rPr lang="zh-CN" altLang="en-US" dirty="0" smtClean="0">
                <a:solidFill>
                  <a:srgbClr val="0070C0"/>
                </a:solidFill>
                <a:cs typeface="+mn-ea"/>
                <a:sym typeface="+mn-lt"/>
              </a:rPr>
              <a:t>主动</a:t>
            </a:r>
            <a:r>
              <a:rPr lang="zh-CN" altLang="en-US" dirty="0">
                <a:solidFill>
                  <a:srgbClr val="0070C0"/>
                </a:solidFill>
                <a:cs typeface="+mn-ea"/>
                <a:sym typeface="+mn-lt"/>
              </a:rPr>
              <a:t>建章立制</a:t>
            </a:r>
            <a:r>
              <a:rPr lang="zh-CN" altLang="en-US" dirty="0">
                <a:cs typeface="+mn-ea"/>
                <a:sym typeface="+mn-lt"/>
              </a:rPr>
              <a:t>。 围绕增强党支部政治功能和组织功能</a:t>
            </a:r>
            <a:r>
              <a:rPr lang="zh-CN" altLang="en-US" dirty="0" smtClean="0">
                <a:cs typeface="+mn-ea"/>
                <a:sym typeface="+mn-lt"/>
              </a:rPr>
              <a:t>，把</a:t>
            </a:r>
            <a:r>
              <a:rPr lang="zh-CN" altLang="en-US" dirty="0">
                <a:cs typeface="+mn-ea"/>
                <a:sym typeface="+mn-lt"/>
              </a:rPr>
              <a:t>必要的规章制度健全起来，强化制度执行，形成长效</a:t>
            </a:r>
            <a:r>
              <a:rPr lang="zh-CN" altLang="en-US" dirty="0" smtClean="0">
                <a:cs typeface="+mn-ea"/>
                <a:sym typeface="+mn-lt"/>
              </a:rPr>
              <a:t>机。</a:t>
            </a:r>
            <a:endParaRPr lang="zh-CN" altLang="en-US" dirty="0">
              <a:cs typeface="+mn-ea"/>
              <a:sym typeface="+mn-lt"/>
            </a:endParaRPr>
          </a:p>
        </p:txBody>
      </p:sp>
      <p:sp>
        <p:nvSpPr>
          <p:cNvPr id="23"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24543"/>
            <a:ext cx="27592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主题教育工作安排</a:t>
            </a:r>
          </a:p>
        </p:txBody>
      </p:sp>
      <p:sp>
        <p:nvSpPr>
          <p:cNvPr id="24" name="Aitds2">
            <a:extLst>
              <a:ext uri="{FF2B5EF4-FFF2-40B4-BE49-F238E27FC236}">
                <a16:creationId xmlns:a16="http://schemas.microsoft.com/office/drawing/2014/main" id="{AABE50B3-E69B-4EBB-BAF9-E459FBFAF1C8}"/>
              </a:ext>
            </a:extLst>
          </p:cNvPr>
          <p:cNvSpPr/>
          <p:nvPr/>
        </p:nvSpPr>
        <p:spPr>
          <a:xfrm>
            <a:off x="1679574" y="1121011"/>
            <a:ext cx="8044997" cy="888183"/>
          </a:xfrm>
          <a:prstGeom prst="chevron">
            <a:avLst/>
          </a:prstGeom>
          <a:noFill/>
          <a:ln w="12700" cap="flat" cmpd="sng" algn="ctr">
            <a:solidFill>
              <a:schemeClr val="bg1">
                <a:lumMod val="65000"/>
              </a:schemeClr>
            </a:solidFill>
            <a:prstDash val="solid"/>
            <a:miter lim="800000"/>
          </a:ln>
          <a:effectLst/>
        </p:spPr>
        <p:txBody>
          <a:bodyPr anchor="ctr"/>
          <a:lstStyle/>
          <a:p>
            <a:pPr algn="ctr" defTabSz="1219170">
              <a:defRPr/>
            </a:pPr>
            <a:endParaRPr lang="zh-CN" altLang="en-US" sz="2400" kern="0" dirty="0">
              <a:solidFill>
                <a:srgbClr val="8EB453"/>
              </a:solidFill>
              <a:cs typeface="+mn-ea"/>
              <a:sym typeface="+mn-lt"/>
            </a:endParaRPr>
          </a:p>
        </p:txBody>
      </p:sp>
      <p:sp>
        <p:nvSpPr>
          <p:cNvPr id="25" name="Aitds3">
            <a:extLst>
              <a:ext uri="{FF2B5EF4-FFF2-40B4-BE49-F238E27FC236}">
                <a16:creationId xmlns:a16="http://schemas.microsoft.com/office/drawing/2014/main" id="{736CEF03-8051-4D34-B4AA-B813DEA2F201}"/>
              </a:ext>
            </a:extLst>
          </p:cNvPr>
          <p:cNvSpPr/>
          <p:nvPr/>
        </p:nvSpPr>
        <p:spPr>
          <a:xfrm>
            <a:off x="0" y="1107902"/>
            <a:ext cx="1828800" cy="914400"/>
          </a:xfrm>
          <a:prstGeom prst="homePlate">
            <a:avLst/>
          </a:prstGeom>
          <a:solidFill>
            <a:srgbClr val="C00000"/>
          </a:solidFill>
          <a:ln w="1270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defRPr/>
            </a:pPr>
            <a:endParaRPr lang="zh-CN" altLang="en-US" sz="2400" kern="0" dirty="0">
              <a:solidFill>
                <a:sysClr val="window" lastClr="FFFFFF"/>
              </a:solidFill>
              <a:cs typeface="+mn-ea"/>
              <a:sym typeface="+mn-lt"/>
            </a:endParaRPr>
          </a:p>
        </p:txBody>
      </p:sp>
      <p:sp>
        <p:nvSpPr>
          <p:cNvPr id="26" name="Aitds5">
            <a:extLst>
              <a:ext uri="{FF2B5EF4-FFF2-40B4-BE49-F238E27FC236}">
                <a16:creationId xmlns:a16="http://schemas.microsoft.com/office/drawing/2014/main" id="{292CBD93-F700-4A15-8264-0A9BA12B992F}"/>
              </a:ext>
            </a:extLst>
          </p:cNvPr>
          <p:cNvSpPr/>
          <p:nvPr/>
        </p:nvSpPr>
        <p:spPr>
          <a:xfrm>
            <a:off x="2162359" y="1302656"/>
            <a:ext cx="9169670" cy="584775"/>
          </a:xfrm>
          <a:prstGeom prst="rect">
            <a:avLst/>
          </a:prstGeom>
        </p:spPr>
        <p:txBody>
          <a:bodyPr wrap="square">
            <a:spAutoFit/>
          </a:bodyPr>
          <a:lstStyle/>
          <a:p>
            <a:pPr defTabSz="1219170" fontAlgn="base">
              <a:spcBef>
                <a:spcPct val="0"/>
              </a:spcBef>
              <a:spcAft>
                <a:spcPct val="0"/>
              </a:spcAft>
              <a:defRPr/>
            </a:pPr>
            <a:r>
              <a:rPr lang="zh-CN" altLang="en-US" sz="3200" spc="-200" dirty="0">
                <a:solidFill>
                  <a:srgbClr val="C00000"/>
                </a:solidFill>
                <a:cs typeface="+mn-ea"/>
                <a:sym typeface="+mn-lt"/>
              </a:rPr>
              <a:t>基层党支部和师生党员主题教育工作安排</a:t>
            </a:r>
            <a:endParaRPr lang="zh-CN" altLang="en-US" sz="2800" spc="-200" dirty="0">
              <a:solidFill>
                <a:srgbClr val="C00000"/>
              </a:solidFill>
              <a:cs typeface="+mn-ea"/>
              <a:sym typeface="+mn-lt"/>
            </a:endParaRPr>
          </a:p>
        </p:txBody>
      </p:sp>
    </p:spTree>
    <p:extLst>
      <p:ext uri="{BB962C8B-B14F-4D97-AF65-F5344CB8AC3E}">
        <p14:creationId xmlns:p14="http://schemas.microsoft.com/office/powerpoint/2010/main" val="2496488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lt">
                                    <p:tmPct val="518"/>
                                  </p:iterate>
                                  <p:childTnLst>
                                    <p:set>
                                      <p:cBhvr>
                                        <p:cTn id="10" dur="1" fill="hold">
                                          <p:stCondLst>
                                            <p:cond delay="0"/>
                                          </p:stCondLst>
                                        </p:cTn>
                                        <p:tgtEl>
                                          <p:spTgt spid="20"/>
                                        </p:tgtEl>
                                        <p:attrNameLst>
                                          <p:attrName>style.visibility</p:attrName>
                                        </p:attrNameLst>
                                      </p:cBhvr>
                                      <p:to>
                                        <p:strVal val="visible"/>
                                      </p:to>
                                    </p:set>
                                    <p:anim calcmode="lin" valueType="num">
                                      <p:cBhvr>
                                        <p:cTn id="11" dur="750" fill="hold"/>
                                        <p:tgtEl>
                                          <p:spTgt spid="20"/>
                                        </p:tgtEl>
                                        <p:attrNameLst>
                                          <p:attrName>ppt_w</p:attrName>
                                        </p:attrNameLst>
                                      </p:cBhvr>
                                      <p:tavLst>
                                        <p:tav tm="0">
                                          <p:val>
                                            <p:fltVal val="0"/>
                                          </p:val>
                                        </p:tav>
                                        <p:tav tm="100000">
                                          <p:val>
                                            <p:strVal val="#ppt_w"/>
                                          </p:val>
                                        </p:tav>
                                      </p:tavLst>
                                    </p:anim>
                                    <p:anim calcmode="lin" valueType="num">
                                      <p:cBhvr>
                                        <p:cTn id="12" dur="750" fill="hold"/>
                                        <p:tgtEl>
                                          <p:spTgt spid="20"/>
                                        </p:tgtEl>
                                        <p:attrNameLst>
                                          <p:attrName>ppt_h</p:attrName>
                                        </p:attrNameLst>
                                      </p:cBhvr>
                                      <p:tavLst>
                                        <p:tav tm="0">
                                          <p:val>
                                            <p:fltVal val="0"/>
                                          </p:val>
                                        </p:tav>
                                        <p:tav tm="100000">
                                          <p:val>
                                            <p:strVal val="#ppt_h"/>
                                          </p:val>
                                        </p:tav>
                                      </p:tavLst>
                                    </p:anim>
                                    <p:anim calcmode="lin" valueType="num">
                                      <p:cBhvr>
                                        <p:cTn id="13" dur="750" fill="hold"/>
                                        <p:tgtEl>
                                          <p:spTgt spid="20"/>
                                        </p:tgtEl>
                                        <p:attrNameLst>
                                          <p:attrName>style.rotation</p:attrName>
                                        </p:attrNameLst>
                                      </p:cBhvr>
                                      <p:tavLst>
                                        <p:tav tm="0">
                                          <p:val>
                                            <p:fltVal val="90"/>
                                          </p:val>
                                        </p:tav>
                                        <p:tav tm="100000">
                                          <p:val>
                                            <p:fltVal val="0"/>
                                          </p:val>
                                        </p:tav>
                                      </p:tavLst>
                                    </p:anim>
                                    <p:animEffect transition="in" filter="fade">
                                      <p:cBhvr>
                                        <p:cTn id="14" dur="750"/>
                                        <p:tgtEl>
                                          <p:spTgt spid="20"/>
                                        </p:tgtEl>
                                      </p:cBhvr>
                                    </p:animEffect>
                                  </p:childTnLst>
                                </p:cTn>
                              </p:par>
                            </p:childTnLst>
                          </p:cTn>
                        </p:par>
                        <p:par>
                          <p:cTn id="15" fill="hold">
                            <p:stCondLst>
                              <p:cond delay="2905"/>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utoUpdateAnimBg="0"/>
      <p:bldP spid="24" grpId="0" animBg="1"/>
      <p:bldP spid="25" grpId="0" animBg="1"/>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321"/>
            <a:ext cx="3551223"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强化组织领导和责任落实</a:t>
            </a:r>
          </a:p>
        </p:txBody>
      </p:sp>
      <p:sp>
        <p:nvSpPr>
          <p:cNvPr id="22" name="Aitds2">
            <a:extLst>
              <a:ext uri="{FF2B5EF4-FFF2-40B4-BE49-F238E27FC236}">
                <a16:creationId xmlns:a16="http://schemas.microsoft.com/office/drawing/2014/main" id="{5015A9B8-ED26-42D6-AA79-87CB068B1980}"/>
              </a:ext>
            </a:extLst>
          </p:cNvPr>
          <p:cNvSpPr/>
          <p:nvPr/>
        </p:nvSpPr>
        <p:spPr>
          <a:xfrm>
            <a:off x="242563" y="1565027"/>
            <a:ext cx="11720837" cy="2457390"/>
          </a:xfrm>
          <a:prstGeom prst="roundRect">
            <a:avLst>
              <a:gd name="adj" fmla="val 388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3" name="Aitds3">
            <a:extLst>
              <a:ext uri="{FF2B5EF4-FFF2-40B4-BE49-F238E27FC236}">
                <a16:creationId xmlns:a16="http://schemas.microsoft.com/office/drawing/2014/main" id="{86B9541F-D7DF-4FD7-961D-06BB5B85BF39}"/>
              </a:ext>
            </a:extLst>
          </p:cNvPr>
          <p:cNvSpPr/>
          <p:nvPr/>
        </p:nvSpPr>
        <p:spPr>
          <a:xfrm>
            <a:off x="536348" y="1354085"/>
            <a:ext cx="5512464" cy="490416"/>
          </a:xfrm>
          <a:prstGeom prst="roundRect">
            <a:avLst>
              <a:gd name="adj" fmla="val 50000"/>
            </a:avLst>
          </a:prstGeom>
          <a:solidFill>
            <a:srgbClr val="C00000"/>
          </a:solidFill>
          <a:ln w="12700" cap="flat" cmpd="sng" algn="ctr">
            <a:noFill/>
            <a:prstDash val="solid"/>
          </a:ln>
          <a:effectLst/>
        </p:spPr>
        <p:txBody>
          <a:bodyPr rtlCol="0" anchor="ctr"/>
          <a:lstStyle/>
          <a:p>
            <a:pPr algn="ctr" defTabSz="1219170"/>
            <a:r>
              <a:rPr lang="zh-CN" altLang="en-US" sz="2133" b="1" kern="0" dirty="0">
                <a:gradFill>
                  <a:gsLst>
                    <a:gs pos="100000">
                      <a:prstClr val="white"/>
                    </a:gs>
                    <a:gs pos="0">
                      <a:prstClr val="white">
                        <a:lumMod val="95000"/>
                      </a:prstClr>
                    </a:gs>
                  </a:gsLst>
                  <a:path path="circle">
                    <a:fillToRect l="100000" b="100000"/>
                  </a:path>
                </a:gradFill>
                <a:cs typeface="+mn-ea"/>
                <a:sym typeface="+mn-lt"/>
              </a:rPr>
              <a:t>加强工作领导</a:t>
            </a:r>
          </a:p>
        </p:txBody>
      </p:sp>
      <p:sp>
        <p:nvSpPr>
          <p:cNvPr id="24" name="Aitds4">
            <a:extLst>
              <a:ext uri="{FF2B5EF4-FFF2-40B4-BE49-F238E27FC236}">
                <a16:creationId xmlns:a16="http://schemas.microsoft.com/office/drawing/2014/main" id="{6A83AF6A-0B90-4411-BB3E-2FA2A7C86334}"/>
              </a:ext>
            </a:extLst>
          </p:cNvPr>
          <p:cNvSpPr/>
          <p:nvPr/>
        </p:nvSpPr>
        <p:spPr>
          <a:xfrm>
            <a:off x="377544" y="1869757"/>
            <a:ext cx="11466114" cy="1018244"/>
          </a:xfrm>
          <a:prstGeom prst="rect">
            <a:avLst/>
          </a:prstGeom>
        </p:spPr>
        <p:txBody>
          <a:bodyPr wrap="square" lIns="0" tIns="0" rIns="0" bIns="0">
            <a:noAutofit/>
          </a:bodyPr>
          <a:lstStyle/>
          <a:p>
            <a:pPr algn="just">
              <a:lnSpc>
                <a:spcPct val="130000"/>
              </a:lnSpc>
              <a:defRPr/>
            </a:pPr>
            <a:r>
              <a:rPr lang="zh-CN" altLang="en-US" dirty="0">
                <a:cs typeface="+mn-ea"/>
                <a:sym typeface="+mn-lt"/>
              </a:rPr>
              <a:t>学校党委认真履行主体责任，学校党委书记担起第一责任人责任，带头学思践悟，带头组织实施，</a:t>
            </a:r>
            <a:r>
              <a:rPr lang="zh-CN" altLang="en-US" dirty="0" smtClean="0">
                <a:cs typeface="+mn-ea"/>
                <a:sym typeface="+mn-lt"/>
              </a:rPr>
              <a:t>带头推动</a:t>
            </a:r>
            <a:r>
              <a:rPr lang="zh-CN" altLang="en-US" dirty="0">
                <a:cs typeface="+mn-ea"/>
                <a:sym typeface="+mn-lt"/>
              </a:rPr>
              <a:t>落实。成立主题教育领导小组，由学校党委书记、校长</a:t>
            </a:r>
            <a:r>
              <a:rPr lang="zh-CN" altLang="en-US" dirty="0" smtClean="0">
                <a:cs typeface="+mn-ea"/>
                <a:sym typeface="+mn-lt"/>
              </a:rPr>
              <a:t>担任双</a:t>
            </a:r>
            <a:r>
              <a:rPr lang="zh-CN" altLang="en-US" dirty="0">
                <a:cs typeface="+mn-ea"/>
                <a:sym typeface="+mn-lt"/>
              </a:rPr>
              <a:t>组长，分管校领导担任副组长，其他校领导担任成员，加强</a:t>
            </a:r>
            <a:r>
              <a:rPr lang="zh-CN" altLang="en-US" dirty="0" smtClean="0">
                <a:cs typeface="+mn-ea"/>
                <a:sym typeface="+mn-lt"/>
              </a:rPr>
              <a:t>对学校</a:t>
            </a:r>
            <a:r>
              <a:rPr lang="zh-CN" altLang="en-US" dirty="0">
                <a:cs typeface="+mn-ea"/>
                <a:sym typeface="+mn-lt"/>
              </a:rPr>
              <a:t>主题教育的组织领导，研究制定实施方案，召开动员部署会</a:t>
            </a:r>
            <a:r>
              <a:rPr lang="zh-CN" altLang="en-US" dirty="0" smtClean="0">
                <a:cs typeface="+mn-ea"/>
                <a:sym typeface="+mn-lt"/>
              </a:rPr>
              <a:t>，精心</a:t>
            </a:r>
            <a:r>
              <a:rPr lang="zh-CN" altLang="en-US" dirty="0">
                <a:cs typeface="+mn-ea"/>
                <a:sym typeface="+mn-lt"/>
              </a:rPr>
              <a:t>组织，狠抓落实。加强对二级党组织主题教育指导工作，</a:t>
            </a:r>
            <a:r>
              <a:rPr lang="zh-CN" altLang="en-US" dirty="0" smtClean="0">
                <a:cs typeface="+mn-ea"/>
                <a:sym typeface="+mn-lt"/>
              </a:rPr>
              <a:t>夯实</a:t>
            </a:r>
            <a:r>
              <a:rPr lang="zh-CN" altLang="en-US" dirty="0">
                <a:cs typeface="+mn-ea"/>
                <a:sym typeface="+mn-lt"/>
              </a:rPr>
              <a:t>基层基础。领导小组下设办公室，具体负责主题教育日常</a:t>
            </a:r>
            <a:r>
              <a:rPr lang="zh-CN" altLang="en-US" dirty="0" smtClean="0">
                <a:cs typeface="+mn-ea"/>
                <a:sym typeface="+mn-lt"/>
              </a:rPr>
              <a:t>活动的</a:t>
            </a:r>
            <a:r>
              <a:rPr lang="zh-CN" altLang="en-US" dirty="0">
                <a:cs typeface="+mn-ea"/>
                <a:sym typeface="+mn-lt"/>
              </a:rPr>
              <a:t>组织协调。办公室由分管校领导兼任主任，党办、组织部、</a:t>
            </a:r>
            <a:r>
              <a:rPr lang="zh-CN" altLang="en-US" dirty="0" smtClean="0">
                <a:cs typeface="+mn-ea"/>
                <a:sym typeface="+mn-lt"/>
              </a:rPr>
              <a:t>宣传部</a:t>
            </a:r>
            <a:r>
              <a:rPr lang="zh-CN" altLang="en-US" dirty="0">
                <a:cs typeface="+mn-ea"/>
                <a:sym typeface="+mn-lt"/>
              </a:rPr>
              <a:t>负责同志担任副主任，党群工作部门负责同志为成员，并</a:t>
            </a:r>
            <a:r>
              <a:rPr lang="zh-CN" altLang="en-US" dirty="0" smtClean="0">
                <a:cs typeface="+mn-ea"/>
                <a:sym typeface="+mn-lt"/>
              </a:rPr>
              <a:t>抽调</a:t>
            </a:r>
            <a:r>
              <a:rPr lang="zh-CN" altLang="en-US" dirty="0">
                <a:cs typeface="+mn-ea"/>
                <a:sym typeface="+mn-lt"/>
              </a:rPr>
              <a:t>专门工作人员负责具体工作。各二级党组织参照学校实施</a:t>
            </a:r>
            <a:r>
              <a:rPr lang="zh-CN" altLang="en-US" dirty="0" smtClean="0">
                <a:cs typeface="+mn-ea"/>
                <a:sym typeface="+mn-lt"/>
              </a:rPr>
              <a:t>方案制</a:t>
            </a:r>
            <a:r>
              <a:rPr lang="zh-CN" altLang="en-US" dirty="0">
                <a:cs typeface="+mn-ea"/>
                <a:sym typeface="+mn-lt"/>
              </a:rPr>
              <a:t>定本单位的工作方案，召开动员部署会，并负责组织</a:t>
            </a:r>
            <a:r>
              <a:rPr lang="zh-CN" altLang="en-US" dirty="0" smtClean="0">
                <a:cs typeface="+mn-ea"/>
                <a:sym typeface="+mn-lt"/>
              </a:rPr>
              <a:t>实施。</a:t>
            </a:r>
            <a:endParaRPr lang="zh-CN" altLang="en-US" dirty="0">
              <a:cs typeface="+mn-ea"/>
              <a:sym typeface="+mn-lt"/>
            </a:endParaRPr>
          </a:p>
        </p:txBody>
      </p:sp>
      <p:sp>
        <p:nvSpPr>
          <p:cNvPr id="9" name="Aitds2">
            <a:extLst>
              <a:ext uri="{FF2B5EF4-FFF2-40B4-BE49-F238E27FC236}">
                <a16:creationId xmlns:a16="http://schemas.microsoft.com/office/drawing/2014/main" id="{5015A9B8-ED26-42D6-AA79-87CB068B1980}"/>
              </a:ext>
            </a:extLst>
          </p:cNvPr>
          <p:cNvSpPr/>
          <p:nvPr/>
        </p:nvSpPr>
        <p:spPr>
          <a:xfrm>
            <a:off x="242563" y="4538089"/>
            <a:ext cx="11720837" cy="1877710"/>
          </a:xfrm>
          <a:prstGeom prst="roundRect">
            <a:avLst>
              <a:gd name="adj" fmla="val 388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0" name="Aitds3">
            <a:extLst>
              <a:ext uri="{FF2B5EF4-FFF2-40B4-BE49-F238E27FC236}">
                <a16:creationId xmlns:a16="http://schemas.microsoft.com/office/drawing/2014/main" id="{86B9541F-D7DF-4FD7-961D-06BB5B85BF39}"/>
              </a:ext>
            </a:extLst>
          </p:cNvPr>
          <p:cNvSpPr/>
          <p:nvPr/>
        </p:nvSpPr>
        <p:spPr>
          <a:xfrm>
            <a:off x="536348" y="4327147"/>
            <a:ext cx="5512464" cy="490416"/>
          </a:xfrm>
          <a:prstGeom prst="roundRect">
            <a:avLst>
              <a:gd name="adj" fmla="val 50000"/>
            </a:avLst>
          </a:prstGeom>
          <a:solidFill>
            <a:srgbClr val="C00000"/>
          </a:solidFill>
          <a:ln w="12700" cap="flat" cmpd="sng" algn="ctr">
            <a:noFill/>
            <a:prstDash val="solid"/>
          </a:ln>
          <a:effectLst/>
        </p:spPr>
        <p:txBody>
          <a:bodyPr rtlCol="0" anchor="ctr"/>
          <a:lstStyle/>
          <a:p>
            <a:pPr algn="ctr" defTabSz="1219170"/>
            <a:r>
              <a:rPr lang="zh-CN" altLang="en-US" sz="2133" b="1" kern="0" dirty="0">
                <a:gradFill>
                  <a:gsLst>
                    <a:gs pos="100000">
                      <a:prstClr val="white"/>
                    </a:gs>
                    <a:gs pos="0">
                      <a:prstClr val="white">
                        <a:lumMod val="95000"/>
                      </a:prstClr>
                    </a:gs>
                  </a:gsLst>
                  <a:path path="circle">
                    <a:fillToRect l="100000" b="100000"/>
                  </a:path>
                </a:gradFill>
                <a:cs typeface="+mn-ea"/>
                <a:sym typeface="+mn-lt"/>
              </a:rPr>
              <a:t>务求取得实效</a:t>
            </a:r>
          </a:p>
        </p:txBody>
      </p:sp>
      <p:sp>
        <p:nvSpPr>
          <p:cNvPr id="11" name="Aitds4">
            <a:extLst>
              <a:ext uri="{FF2B5EF4-FFF2-40B4-BE49-F238E27FC236}">
                <a16:creationId xmlns:a16="http://schemas.microsoft.com/office/drawing/2014/main" id="{6A83AF6A-0B90-4411-BB3E-2FA2A7C86334}"/>
              </a:ext>
            </a:extLst>
          </p:cNvPr>
          <p:cNvSpPr/>
          <p:nvPr/>
        </p:nvSpPr>
        <p:spPr>
          <a:xfrm>
            <a:off x="377544" y="4842819"/>
            <a:ext cx="11466114" cy="1018244"/>
          </a:xfrm>
          <a:prstGeom prst="rect">
            <a:avLst/>
          </a:prstGeom>
        </p:spPr>
        <p:txBody>
          <a:bodyPr wrap="square" lIns="0" tIns="0" rIns="0" bIns="0">
            <a:noAutofit/>
          </a:bodyPr>
          <a:lstStyle/>
          <a:p>
            <a:pPr algn="just">
              <a:lnSpc>
                <a:spcPct val="130000"/>
              </a:lnSpc>
              <a:defRPr/>
            </a:pPr>
            <a:r>
              <a:rPr lang="zh-CN" altLang="en-US" dirty="0">
                <a:cs typeface="+mn-ea"/>
                <a:sym typeface="+mn-lt"/>
              </a:rPr>
              <a:t>认真落实中央统一部署和</a:t>
            </a:r>
            <a:r>
              <a:rPr lang="en-US" altLang="zh-CN" dirty="0">
                <a:cs typeface="+mn-ea"/>
                <a:sym typeface="+mn-lt"/>
              </a:rPr>
              <a:t>《</a:t>
            </a:r>
            <a:r>
              <a:rPr lang="zh-CN" altLang="en-US" dirty="0" smtClean="0">
                <a:cs typeface="+mn-ea"/>
                <a:sym typeface="+mn-lt"/>
              </a:rPr>
              <a:t>中共教育部党组关于教育部</a:t>
            </a:r>
            <a:r>
              <a:rPr lang="zh-CN" altLang="en-US" dirty="0">
                <a:cs typeface="+mn-ea"/>
                <a:sym typeface="+mn-lt"/>
              </a:rPr>
              <a:t>直属高校深入开展学习贯彻习近平新时代中国</a:t>
            </a:r>
            <a:r>
              <a:rPr lang="zh-CN" altLang="en-US" dirty="0" smtClean="0">
                <a:cs typeface="+mn-ea"/>
                <a:sym typeface="+mn-lt"/>
              </a:rPr>
              <a:t>特色</a:t>
            </a:r>
            <a:r>
              <a:rPr lang="zh-CN" altLang="en-US" dirty="0">
                <a:cs typeface="+mn-ea"/>
                <a:sym typeface="+mn-lt"/>
              </a:rPr>
              <a:t>社会主义思想主题教育的指导意见</a:t>
            </a:r>
            <a:r>
              <a:rPr lang="en-US" altLang="zh-CN" dirty="0">
                <a:cs typeface="+mn-ea"/>
                <a:sym typeface="+mn-lt"/>
              </a:rPr>
              <a:t>》</a:t>
            </a:r>
            <a:r>
              <a:rPr lang="zh-CN" altLang="en-US" dirty="0">
                <a:cs typeface="+mn-ea"/>
                <a:sym typeface="+mn-lt"/>
              </a:rPr>
              <a:t>要求， 把“规定动作”</a:t>
            </a:r>
            <a:r>
              <a:rPr lang="zh-CN" altLang="en-US" dirty="0" smtClean="0">
                <a:cs typeface="+mn-ea"/>
                <a:sym typeface="+mn-lt"/>
              </a:rPr>
              <a:t>做到位</a:t>
            </a:r>
            <a:r>
              <a:rPr lang="zh-CN" altLang="en-US" dirty="0">
                <a:cs typeface="+mn-ea"/>
                <a:sym typeface="+mn-lt"/>
              </a:rPr>
              <a:t>，同推动中心工作紧密结合，防止“两张皮”， 确保主题</a:t>
            </a:r>
            <a:r>
              <a:rPr lang="zh-CN" altLang="en-US" dirty="0" smtClean="0">
                <a:cs typeface="+mn-ea"/>
                <a:sym typeface="+mn-lt"/>
              </a:rPr>
              <a:t>教育目标</a:t>
            </a:r>
            <a:r>
              <a:rPr lang="zh-CN" altLang="en-US" dirty="0">
                <a:cs typeface="+mn-ea"/>
                <a:sym typeface="+mn-lt"/>
              </a:rPr>
              <a:t>要求得到实现。 发挥“两优一先”先进典型和全国党建</a:t>
            </a:r>
            <a:r>
              <a:rPr lang="zh-CN" altLang="en-US" dirty="0" smtClean="0">
                <a:cs typeface="+mn-ea"/>
                <a:sym typeface="+mn-lt"/>
              </a:rPr>
              <a:t>“双创”</a:t>
            </a:r>
            <a:r>
              <a:rPr lang="zh-CN" altLang="en-US" dirty="0">
                <a:cs typeface="+mn-ea"/>
                <a:sym typeface="+mn-lt"/>
              </a:rPr>
              <a:t>培育创建单位以及“双带头人”教师党支部书记队伍等的</a:t>
            </a:r>
            <a:r>
              <a:rPr lang="zh-CN" altLang="en-US" dirty="0" smtClean="0">
                <a:cs typeface="+mn-ea"/>
                <a:sym typeface="+mn-lt"/>
              </a:rPr>
              <a:t>示范</a:t>
            </a:r>
            <a:r>
              <a:rPr lang="zh-CN" altLang="en-US" dirty="0">
                <a:cs typeface="+mn-ea"/>
                <a:sym typeface="+mn-lt"/>
              </a:rPr>
              <a:t>带动作用。主题教育结束后，认真总结工作开展情况，及时</a:t>
            </a:r>
            <a:r>
              <a:rPr lang="zh-CN" altLang="en-US" dirty="0" smtClean="0">
                <a:cs typeface="+mn-ea"/>
                <a:sym typeface="+mn-lt"/>
              </a:rPr>
              <a:t>召开</a:t>
            </a:r>
            <a:r>
              <a:rPr lang="zh-CN" altLang="en-US" dirty="0">
                <a:cs typeface="+mn-ea"/>
                <a:sym typeface="+mn-lt"/>
              </a:rPr>
              <a:t>总结</a:t>
            </a:r>
            <a:r>
              <a:rPr lang="zh-CN" altLang="en-US" dirty="0" smtClean="0">
                <a:cs typeface="+mn-ea"/>
                <a:sym typeface="+mn-lt"/>
              </a:rPr>
              <a:t>大会。</a:t>
            </a:r>
            <a:endParaRPr lang="zh-CN" altLang="en-US" dirty="0">
              <a:cs typeface="+mn-ea"/>
              <a:sym typeface="+mn-lt"/>
            </a:endParaRPr>
          </a:p>
        </p:txBody>
      </p:sp>
    </p:spTree>
    <p:extLst>
      <p:ext uri="{BB962C8B-B14F-4D97-AF65-F5344CB8AC3E}">
        <p14:creationId xmlns:p14="http://schemas.microsoft.com/office/powerpoint/2010/main" val="4294414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500"/>
                                        <p:tgtEl>
                                          <p:spTgt spid="23"/>
                                        </p:tgtEl>
                                      </p:cBhvr>
                                    </p:animEffect>
                                  </p:childTnLst>
                                </p:cTn>
                              </p:par>
                              <p:par>
                                <p:cTn id="12" presetID="53" presetClass="entr" presetSubtype="16" fill="hold" grpId="1"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500" fill="hold"/>
                                        <p:tgtEl>
                                          <p:spTgt spid="23"/>
                                        </p:tgtEl>
                                        <p:attrNameLst>
                                          <p:attrName>ppt_w</p:attrName>
                                        </p:attrNameLst>
                                      </p:cBhvr>
                                      <p:tavLst>
                                        <p:tav tm="0">
                                          <p:val>
                                            <p:fltVal val="0"/>
                                          </p:val>
                                        </p:tav>
                                        <p:tav tm="100000">
                                          <p:val>
                                            <p:strVal val="#ppt_w"/>
                                          </p:val>
                                        </p:tav>
                                      </p:tavLst>
                                    </p:anim>
                                    <p:anim calcmode="lin" valueType="num">
                                      <p:cBhvr>
                                        <p:cTn id="15" dur="1500" fill="hold"/>
                                        <p:tgtEl>
                                          <p:spTgt spid="23"/>
                                        </p:tgtEl>
                                        <p:attrNameLst>
                                          <p:attrName>ppt_h</p:attrName>
                                        </p:attrNameLst>
                                      </p:cBhvr>
                                      <p:tavLst>
                                        <p:tav tm="0">
                                          <p:val>
                                            <p:fltVal val="0"/>
                                          </p:val>
                                        </p:tav>
                                        <p:tav tm="100000">
                                          <p:val>
                                            <p:strVal val="#ppt_h"/>
                                          </p:val>
                                        </p:tav>
                                      </p:tavLst>
                                    </p:anim>
                                    <p:animEffect transition="in" filter="fade">
                                      <p:cBhvr>
                                        <p:cTn id="16" dur="1500"/>
                                        <p:tgtEl>
                                          <p:spTgt spid="23"/>
                                        </p:tgtEl>
                                      </p:cBhvr>
                                    </p:animEffect>
                                  </p:childTnLst>
                                </p:cTn>
                              </p:par>
                              <p:par>
                                <p:cTn id="17" presetID="35" presetClass="path" presetSubtype="0" accel="50000" decel="50000" fill="hold" grpId="2" nodeType="withEffect">
                                  <p:stCondLst>
                                    <p:cond delay="0"/>
                                  </p:stCondLst>
                                  <p:childTnLst>
                                    <p:animMotion origin="layout" path="M -6.25E-7 2.96296E-6 L -0.10456 2.96296E-6 " pathEditMode="relative" rAng="0" ptsTypes="AA">
                                      <p:cBhvr>
                                        <p:cTn id="18" dur="1500" spd="-100000" fill="hold"/>
                                        <p:tgtEl>
                                          <p:spTgt spid="23"/>
                                        </p:tgtEl>
                                        <p:attrNameLst>
                                          <p:attrName>ppt_x</p:attrName>
                                          <p:attrName>ppt_y</p:attrName>
                                        </p:attrNameLst>
                                      </p:cBhvr>
                                      <p:rCtr x="-5234" y="0"/>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2000"/>
                                        <p:tgtEl>
                                          <p:spTgt spid="24"/>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500"/>
                                        <p:tgtEl>
                                          <p:spTgt spid="10"/>
                                        </p:tgtEl>
                                      </p:cBhvr>
                                    </p:animEffect>
                                  </p:childTnLst>
                                </p:cTn>
                              </p:par>
                              <p:par>
                                <p:cTn id="32" presetID="53" presetClass="entr" presetSubtype="16" fill="hold" grpId="1"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500" fill="hold"/>
                                        <p:tgtEl>
                                          <p:spTgt spid="10"/>
                                        </p:tgtEl>
                                        <p:attrNameLst>
                                          <p:attrName>ppt_w</p:attrName>
                                        </p:attrNameLst>
                                      </p:cBhvr>
                                      <p:tavLst>
                                        <p:tav tm="0">
                                          <p:val>
                                            <p:fltVal val="0"/>
                                          </p:val>
                                        </p:tav>
                                        <p:tav tm="100000">
                                          <p:val>
                                            <p:strVal val="#ppt_w"/>
                                          </p:val>
                                        </p:tav>
                                      </p:tavLst>
                                    </p:anim>
                                    <p:anim calcmode="lin" valueType="num">
                                      <p:cBhvr>
                                        <p:cTn id="35" dur="1500" fill="hold"/>
                                        <p:tgtEl>
                                          <p:spTgt spid="10"/>
                                        </p:tgtEl>
                                        <p:attrNameLst>
                                          <p:attrName>ppt_h</p:attrName>
                                        </p:attrNameLst>
                                      </p:cBhvr>
                                      <p:tavLst>
                                        <p:tav tm="0">
                                          <p:val>
                                            <p:fltVal val="0"/>
                                          </p:val>
                                        </p:tav>
                                        <p:tav tm="100000">
                                          <p:val>
                                            <p:strVal val="#ppt_h"/>
                                          </p:val>
                                        </p:tav>
                                      </p:tavLst>
                                    </p:anim>
                                    <p:animEffect transition="in" filter="fade">
                                      <p:cBhvr>
                                        <p:cTn id="36" dur="1500"/>
                                        <p:tgtEl>
                                          <p:spTgt spid="10"/>
                                        </p:tgtEl>
                                      </p:cBhvr>
                                    </p:animEffect>
                                  </p:childTnLst>
                                </p:cTn>
                              </p:par>
                              <p:par>
                                <p:cTn id="37" presetID="35" presetClass="path" presetSubtype="0" accel="50000" decel="50000" fill="hold" grpId="2" nodeType="withEffect">
                                  <p:stCondLst>
                                    <p:cond delay="0"/>
                                  </p:stCondLst>
                                  <p:childTnLst>
                                    <p:animMotion origin="layout" path="M -6.25E-7 2.96296E-6 L -0.10456 2.96296E-6 " pathEditMode="relative" rAng="0" ptsTypes="AA">
                                      <p:cBhvr>
                                        <p:cTn id="38" dur="1500" spd="-100000" fill="hold"/>
                                        <p:tgtEl>
                                          <p:spTgt spid="10"/>
                                        </p:tgtEl>
                                        <p:attrNameLst>
                                          <p:attrName>ppt_x</p:attrName>
                                          <p:attrName>ppt_y</p:attrName>
                                        </p:attrNameLst>
                                      </p:cBhvr>
                                      <p:rCtr x="-5234" y="0"/>
                                    </p:animMotion>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22" grpId="0" animBg="1"/>
      <p:bldP spid="23" grpId="0" animBg="1"/>
      <p:bldP spid="23" grpId="1" animBg="1"/>
      <p:bldP spid="23" grpId="2" animBg="1"/>
      <p:bldP spid="24" grpId="0"/>
      <p:bldP spid="9" grpId="0" animBg="1"/>
      <p:bldP spid="10" grpId="0" animBg="1"/>
      <p:bldP spid="10" grpId="1" animBg="1"/>
      <p:bldP spid="10" grpId="2"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321"/>
            <a:ext cx="3551223"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latin typeface="+mn-lt"/>
                <a:ea typeface="+mn-ea"/>
                <a:cs typeface="+mn-ea"/>
                <a:sym typeface="+mn-lt"/>
              </a:rPr>
              <a:t>强化组织领导和责任落实</a:t>
            </a:r>
          </a:p>
        </p:txBody>
      </p:sp>
      <p:sp>
        <p:nvSpPr>
          <p:cNvPr id="22" name="Aitds2">
            <a:extLst>
              <a:ext uri="{FF2B5EF4-FFF2-40B4-BE49-F238E27FC236}">
                <a16:creationId xmlns:a16="http://schemas.microsoft.com/office/drawing/2014/main" id="{5015A9B8-ED26-42D6-AA79-87CB068B1980}"/>
              </a:ext>
            </a:extLst>
          </p:cNvPr>
          <p:cNvSpPr/>
          <p:nvPr/>
        </p:nvSpPr>
        <p:spPr>
          <a:xfrm>
            <a:off x="242563" y="1565027"/>
            <a:ext cx="11720837" cy="1853087"/>
          </a:xfrm>
          <a:prstGeom prst="roundRect">
            <a:avLst>
              <a:gd name="adj" fmla="val 388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3" name="Aitds3">
            <a:extLst>
              <a:ext uri="{FF2B5EF4-FFF2-40B4-BE49-F238E27FC236}">
                <a16:creationId xmlns:a16="http://schemas.microsoft.com/office/drawing/2014/main" id="{86B9541F-D7DF-4FD7-961D-06BB5B85BF39}"/>
              </a:ext>
            </a:extLst>
          </p:cNvPr>
          <p:cNvSpPr/>
          <p:nvPr/>
        </p:nvSpPr>
        <p:spPr>
          <a:xfrm>
            <a:off x="536348" y="1354085"/>
            <a:ext cx="5512464" cy="490416"/>
          </a:xfrm>
          <a:prstGeom prst="roundRect">
            <a:avLst>
              <a:gd name="adj" fmla="val 50000"/>
            </a:avLst>
          </a:prstGeom>
          <a:solidFill>
            <a:srgbClr val="C00000"/>
          </a:solidFill>
          <a:ln w="12700" cap="flat" cmpd="sng" algn="ctr">
            <a:noFill/>
            <a:prstDash val="solid"/>
          </a:ln>
          <a:effectLst/>
        </p:spPr>
        <p:txBody>
          <a:bodyPr rtlCol="0" anchor="ctr"/>
          <a:lstStyle/>
          <a:p>
            <a:pPr algn="ctr" defTabSz="1219170"/>
            <a:r>
              <a:rPr lang="zh-CN" altLang="en-US" sz="2133" b="1" kern="0" dirty="0">
                <a:gradFill>
                  <a:gsLst>
                    <a:gs pos="100000">
                      <a:prstClr val="white"/>
                    </a:gs>
                    <a:gs pos="0">
                      <a:prstClr val="white">
                        <a:lumMod val="95000"/>
                      </a:prstClr>
                    </a:gs>
                  </a:gsLst>
                  <a:path path="circle">
                    <a:fillToRect l="100000" b="100000"/>
                  </a:path>
                </a:gradFill>
                <a:cs typeface="+mn-ea"/>
                <a:sym typeface="+mn-lt"/>
              </a:rPr>
              <a:t>强化宣传引导</a:t>
            </a:r>
          </a:p>
        </p:txBody>
      </p:sp>
      <p:sp>
        <p:nvSpPr>
          <p:cNvPr id="24" name="Aitds4">
            <a:extLst>
              <a:ext uri="{FF2B5EF4-FFF2-40B4-BE49-F238E27FC236}">
                <a16:creationId xmlns:a16="http://schemas.microsoft.com/office/drawing/2014/main" id="{6A83AF6A-0B90-4411-BB3E-2FA2A7C86334}"/>
              </a:ext>
            </a:extLst>
          </p:cNvPr>
          <p:cNvSpPr/>
          <p:nvPr/>
        </p:nvSpPr>
        <p:spPr>
          <a:xfrm>
            <a:off x="377544" y="1869757"/>
            <a:ext cx="11466114" cy="1018244"/>
          </a:xfrm>
          <a:prstGeom prst="rect">
            <a:avLst/>
          </a:prstGeom>
        </p:spPr>
        <p:txBody>
          <a:bodyPr wrap="square" lIns="0" tIns="0" rIns="0" bIns="0">
            <a:noAutofit/>
          </a:bodyPr>
          <a:lstStyle/>
          <a:p>
            <a:pPr algn="just">
              <a:lnSpc>
                <a:spcPct val="130000"/>
              </a:lnSpc>
              <a:defRPr/>
            </a:pPr>
            <a:r>
              <a:rPr lang="zh-CN" altLang="en-US" dirty="0">
                <a:cs typeface="+mn-ea"/>
                <a:sym typeface="+mn-lt"/>
              </a:rPr>
              <a:t>在校园网、“两微一端”上开设专栏专题</a:t>
            </a:r>
            <a:r>
              <a:rPr lang="zh-CN" altLang="en-US" dirty="0" smtClean="0">
                <a:cs typeface="+mn-ea"/>
                <a:sym typeface="+mn-lt"/>
              </a:rPr>
              <a:t>，通过</a:t>
            </a:r>
            <a:r>
              <a:rPr lang="zh-CN" altLang="en-US" dirty="0">
                <a:cs typeface="+mn-ea"/>
                <a:sym typeface="+mn-lt"/>
              </a:rPr>
              <a:t>新闻报道、综述评论、专题专访等形式，深入宣传习近平</a:t>
            </a:r>
            <a:r>
              <a:rPr lang="zh-CN" altLang="en-US" dirty="0" smtClean="0">
                <a:cs typeface="+mn-ea"/>
                <a:sym typeface="+mn-lt"/>
              </a:rPr>
              <a:t>总书记</a:t>
            </a:r>
            <a:r>
              <a:rPr lang="zh-CN" altLang="en-US" dirty="0">
                <a:cs typeface="+mn-ea"/>
                <a:sym typeface="+mn-lt"/>
              </a:rPr>
              <a:t>关于主题教育的重要讲话、重要指示批示精神和学校贯彻</a:t>
            </a:r>
            <a:r>
              <a:rPr lang="zh-CN" altLang="en-US" dirty="0" smtClean="0">
                <a:cs typeface="+mn-ea"/>
                <a:sym typeface="+mn-lt"/>
              </a:rPr>
              <a:t>落实</a:t>
            </a:r>
            <a:r>
              <a:rPr lang="zh-CN" altLang="en-US" dirty="0">
                <a:cs typeface="+mn-ea"/>
                <a:sym typeface="+mn-lt"/>
              </a:rPr>
              <a:t>党中央和教育部党组部署要求的相关情况， 做好简报编发、信息报送等工作， 及时反映学校各级党组织开展主题教育进展情况</a:t>
            </a:r>
            <a:r>
              <a:rPr lang="zh-CN" altLang="en-US" dirty="0" smtClean="0">
                <a:cs typeface="+mn-ea"/>
                <a:sym typeface="+mn-lt"/>
              </a:rPr>
              <a:t>、典型</a:t>
            </a:r>
            <a:r>
              <a:rPr lang="zh-CN" altLang="en-US" dirty="0">
                <a:cs typeface="+mn-ea"/>
                <a:sym typeface="+mn-lt"/>
              </a:rPr>
              <a:t>做法和实际成效，及时发现和总结宣传各个岗位、师生</a:t>
            </a:r>
            <a:r>
              <a:rPr lang="zh-CN" altLang="en-US" dirty="0" smtClean="0">
                <a:cs typeface="+mn-ea"/>
                <a:sym typeface="+mn-lt"/>
              </a:rPr>
              <a:t>身边的</a:t>
            </a:r>
            <a:r>
              <a:rPr lang="zh-CN" altLang="en-US" dirty="0">
                <a:cs typeface="+mn-ea"/>
                <a:sym typeface="+mn-lt"/>
              </a:rPr>
              <a:t>党员先进典型和先进事迹， 营造良好舆论</a:t>
            </a:r>
            <a:r>
              <a:rPr lang="zh-CN" altLang="en-US" dirty="0" smtClean="0">
                <a:cs typeface="+mn-ea"/>
                <a:sym typeface="+mn-lt"/>
              </a:rPr>
              <a:t>氛围。</a:t>
            </a:r>
            <a:endParaRPr lang="zh-CN" altLang="en-US" dirty="0">
              <a:cs typeface="+mn-ea"/>
              <a:sym typeface="+mn-lt"/>
            </a:endParaRPr>
          </a:p>
        </p:txBody>
      </p:sp>
      <p:sp>
        <p:nvSpPr>
          <p:cNvPr id="9" name="Aitds2">
            <a:extLst>
              <a:ext uri="{FF2B5EF4-FFF2-40B4-BE49-F238E27FC236}">
                <a16:creationId xmlns:a16="http://schemas.microsoft.com/office/drawing/2014/main" id="{5015A9B8-ED26-42D6-AA79-87CB068B1980}"/>
              </a:ext>
            </a:extLst>
          </p:cNvPr>
          <p:cNvSpPr/>
          <p:nvPr/>
        </p:nvSpPr>
        <p:spPr>
          <a:xfrm>
            <a:off x="242563" y="3933786"/>
            <a:ext cx="11720837" cy="2456128"/>
          </a:xfrm>
          <a:prstGeom prst="roundRect">
            <a:avLst>
              <a:gd name="adj" fmla="val 388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0" name="Aitds3">
            <a:extLst>
              <a:ext uri="{FF2B5EF4-FFF2-40B4-BE49-F238E27FC236}">
                <a16:creationId xmlns:a16="http://schemas.microsoft.com/office/drawing/2014/main" id="{86B9541F-D7DF-4FD7-961D-06BB5B85BF39}"/>
              </a:ext>
            </a:extLst>
          </p:cNvPr>
          <p:cNvSpPr/>
          <p:nvPr/>
        </p:nvSpPr>
        <p:spPr>
          <a:xfrm>
            <a:off x="536348" y="3722844"/>
            <a:ext cx="5512464" cy="490416"/>
          </a:xfrm>
          <a:prstGeom prst="roundRect">
            <a:avLst>
              <a:gd name="adj" fmla="val 50000"/>
            </a:avLst>
          </a:prstGeom>
          <a:solidFill>
            <a:srgbClr val="C00000"/>
          </a:solidFill>
          <a:ln w="12700" cap="flat" cmpd="sng" algn="ctr">
            <a:noFill/>
            <a:prstDash val="solid"/>
          </a:ln>
          <a:effectLst/>
        </p:spPr>
        <p:txBody>
          <a:bodyPr rtlCol="0" anchor="ctr"/>
          <a:lstStyle/>
          <a:p>
            <a:pPr algn="ctr" defTabSz="1219170"/>
            <a:r>
              <a:rPr lang="zh-CN" altLang="en-US" sz="2133" b="1" kern="0" dirty="0">
                <a:gradFill>
                  <a:gsLst>
                    <a:gs pos="100000">
                      <a:prstClr val="white"/>
                    </a:gs>
                    <a:gs pos="0">
                      <a:prstClr val="white">
                        <a:lumMod val="95000"/>
                      </a:prstClr>
                    </a:gs>
                  </a:gsLst>
                  <a:path path="circle">
                    <a:fillToRect l="100000" b="100000"/>
                  </a:path>
                </a:gradFill>
                <a:cs typeface="+mn-ea"/>
                <a:sym typeface="+mn-lt"/>
              </a:rPr>
              <a:t> 防止形式主义</a:t>
            </a:r>
          </a:p>
        </p:txBody>
      </p:sp>
      <p:sp>
        <p:nvSpPr>
          <p:cNvPr id="11" name="Aitds4">
            <a:extLst>
              <a:ext uri="{FF2B5EF4-FFF2-40B4-BE49-F238E27FC236}">
                <a16:creationId xmlns:a16="http://schemas.microsoft.com/office/drawing/2014/main" id="{6A83AF6A-0B90-4411-BB3E-2FA2A7C86334}"/>
              </a:ext>
            </a:extLst>
          </p:cNvPr>
          <p:cNvSpPr/>
          <p:nvPr/>
        </p:nvSpPr>
        <p:spPr>
          <a:xfrm>
            <a:off x="377544" y="4238516"/>
            <a:ext cx="11466114" cy="1018244"/>
          </a:xfrm>
          <a:prstGeom prst="rect">
            <a:avLst/>
          </a:prstGeom>
        </p:spPr>
        <p:txBody>
          <a:bodyPr wrap="square" lIns="0" tIns="0" rIns="0" bIns="0">
            <a:noAutofit/>
          </a:bodyPr>
          <a:lstStyle/>
          <a:p>
            <a:pPr algn="just">
              <a:lnSpc>
                <a:spcPct val="130000"/>
              </a:lnSpc>
              <a:defRPr/>
            </a:pPr>
            <a:r>
              <a:rPr lang="zh-CN" altLang="en-US" dirty="0">
                <a:cs typeface="+mn-ea"/>
                <a:sym typeface="+mn-lt"/>
              </a:rPr>
              <a:t>大力弘扬理论联系实际的马克思主义</a:t>
            </a:r>
            <a:r>
              <a:rPr lang="zh-CN" altLang="en-US" dirty="0" smtClean="0">
                <a:cs typeface="+mn-ea"/>
                <a:sym typeface="+mn-lt"/>
              </a:rPr>
              <a:t>学风</a:t>
            </a:r>
            <a:r>
              <a:rPr lang="zh-CN" altLang="en-US" dirty="0">
                <a:cs typeface="+mn-ea"/>
                <a:sym typeface="+mn-lt"/>
              </a:rPr>
              <a:t>。调查研究不搞作秀式、蜻蜓点水式和纯学术型调研，不</a:t>
            </a:r>
            <a:r>
              <a:rPr lang="zh-CN" altLang="en-US" dirty="0" smtClean="0">
                <a:cs typeface="+mn-ea"/>
                <a:sym typeface="+mn-lt"/>
              </a:rPr>
              <a:t>折腾师生</a:t>
            </a:r>
            <a:r>
              <a:rPr lang="zh-CN" altLang="en-US" dirty="0">
                <a:cs typeface="+mn-ea"/>
                <a:sym typeface="+mn-lt"/>
              </a:rPr>
              <a:t>、不增加基层单位负担。严格控制简报数量，重点刊发</a:t>
            </a:r>
            <a:r>
              <a:rPr lang="zh-CN" altLang="en-US" dirty="0" smtClean="0">
                <a:cs typeface="+mn-ea"/>
                <a:sym typeface="+mn-lt"/>
              </a:rPr>
              <a:t>指导性</a:t>
            </a:r>
            <a:r>
              <a:rPr lang="zh-CN" altLang="en-US" dirty="0">
                <a:cs typeface="+mn-ea"/>
                <a:sym typeface="+mn-lt"/>
              </a:rPr>
              <a:t>强和反映突出问题的简报。不得对干部师生写读书笔记、</a:t>
            </a:r>
            <a:r>
              <a:rPr lang="zh-CN" altLang="en-US" dirty="0" smtClean="0">
                <a:cs typeface="+mn-ea"/>
                <a:sym typeface="+mn-lt"/>
              </a:rPr>
              <a:t>心得体会</a:t>
            </a:r>
            <a:r>
              <a:rPr lang="zh-CN" altLang="en-US" dirty="0">
                <a:cs typeface="+mn-ea"/>
                <a:sym typeface="+mn-lt"/>
              </a:rPr>
              <a:t>等提出硬性要求，不得随意要求基层党组织填报材料，</a:t>
            </a:r>
            <a:r>
              <a:rPr lang="zh-CN" altLang="en-US" dirty="0" smtClean="0">
                <a:cs typeface="+mn-ea"/>
                <a:sym typeface="+mn-lt"/>
              </a:rPr>
              <a:t>严格控制</a:t>
            </a:r>
            <a:r>
              <a:rPr lang="zh-CN" altLang="en-US" dirty="0">
                <a:cs typeface="+mn-ea"/>
                <a:sym typeface="+mn-lt"/>
              </a:rPr>
              <a:t>网络平台载体痕迹管理。层层压紧压实责任，将主题教育</a:t>
            </a:r>
            <a:r>
              <a:rPr lang="zh-CN" altLang="en-US" dirty="0" smtClean="0">
                <a:cs typeface="+mn-ea"/>
                <a:sym typeface="+mn-lt"/>
              </a:rPr>
              <a:t>开展</a:t>
            </a:r>
            <a:r>
              <a:rPr lang="zh-CN" altLang="en-US" dirty="0">
                <a:cs typeface="+mn-ea"/>
                <a:sym typeface="+mn-lt"/>
              </a:rPr>
              <a:t>情况作为各级党组织落实党的政治建设要求、履行党建工作</a:t>
            </a:r>
            <a:r>
              <a:rPr lang="zh-CN" altLang="en-US" dirty="0" smtClean="0">
                <a:cs typeface="+mn-ea"/>
                <a:sym typeface="+mn-lt"/>
              </a:rPr>
              <a:t>责任制</a:t>
            </a:r>
            <a:r>
              <a:rPr lang="zh-CN" altLang="en-US" dirty="0">
                <a:cs typeface="+mn-ea"/>
                <a:sym typeface="+mn-lt"/>
              </a:rPr>
              <a:t>和意识形态工作责任制的重要内容，坚决防止“低级红” </a:t>
            </a:r>
            <a:r>
              <a:rPr lang="zh-CN" altLang="en-US" dirty="0" smtClean="0">
                <a:cs typeface="+mn-ea"/>
                <a:sym typeface="+mn-lt"/>
              </a:rPr>
              <a:t>“高级黑”</a:t>
            </a:r>
            <a:r>
              <a:rPr lang="zh-CN" altLang="en-US" dirty="0">
                <a:cs typeface="+mn-ea"/>
                <a:sym typeface="+mn-lt"/>
              </a:rPr>
              <a:t>，对开展主题教育消极对待、敷衍应付、搞形式主义的要</a:t>
            </a:r>
            <a:r>
              <a:rPr lang="zh-CN" altLang="en-US" dirty="0" smtClean="0">
                <a:cs typeface="+mn-ea"/>
                <a:sym typeface="+mn-lt"/>
              </a:rPr>
              <a:t>严肃</a:t>
            </a:r>
            <a:r>
              <a:rPr lang="zh-CN" altLang="en-US" dirty="0">
                <a:cs typeface="+mn-ea"/>
                <a:sym typeface="+mn-lt"/>
              </a:rPr>
              <a:t>批评，对走形变样、问题严重的要按照规定追究责任。</a:t>
            </a:r>
          </a:p>
        </p:txBody>
      </p:sp>
    </p:spTree>
    <p:extLst>
      <p:ext uri="{BB962C8B-B14F-4D97-AF65-F5344CB8AC3E}">
        <p14:creationId xmlns:p14="http://schemas.microsoft.com/office/powerpoint/2010/main" val="1997934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500"/>
                                        <p:tgtEl>
                                          <p:spTgt spid="23"/>
                                        </p:tgtEl>
                                      </p:cBhvr>
                                    </p:animEffect>
                                  </p:childTnLst>
                                </p:cTn>
                              </p:par>
                              <p:par>
                                <p:cTn id="12" presetID="53" presetClass="entr" presetSubtype="16" fill="hold" grpId="1"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500" fill="hold"/>
                                        <p:tgtEl>
                                          <p:spTgt spid="23"/>
                                        </p:tgtEl>
                                        <p:attrNameLst>
                                          <p:attrName>ppt_w</p:attrName>
                                        </p:attrNameLst>
                                      </p:cBhvr>
                                      <p:tavLst>
                                        <p:tav tm="0">
                                          <p:val>
                                            <p:fltVal val="0"/>
                                          </p:val>
                                        </p:tav>
                                        <p:tav tm="100000">
                                          <p:val>
                                            <p:strVal val="#ppt_w"/>
                                          </p:val>
                                        </p:tav>
                                      </p:tavLst>
                                    </p:anim>
                                    <p:anim calcmode="lin" valueType="num">
                                      <p:cBhvr>
                                        <p:cTn id="15" dur="1500" fill="hold"/>
                                        <p:tgtEl>
                                          <p:spTgt spid="23"/>
                                        </p:tgtEl>
                                        <p:attrNameLst>
                                          <p:attrName>ppt_h</p:attrName>
                                        </p:attrNameLst>
                                      </p:cBhvr>
                                      <p:tavLst>
                                        <p:tav tm="0">
                                          <p:val>
                                            <p:fltVal val="0"/>
                                          </p:val>
                                        </p:tav>
                                        <p:tav tm="100000">
                                          <p:val>
                                            <p:strVal val="#ppt_h"/>
                                          </p:val>
                                        </p:tav>
                                      </p:tavLst>
                                    </p:anim>
                                    <p:animEffect transition="in" filter="fade">
                                      <p:cBhvr>
                                        <p:cTn id="16" dur="1500"/>
                                        <p:tgtEl>
                                          <p:spTgt spid="23"/>
                                        </p:tgtEl>
                                      </p:cBhvr>
                                    </p:animEffect>
                                  </p:childTnLst>
                                </p:cTn>
                              </p:par>
                              <p:par>
                                <p:cTn id="17" presetID="35" presetClass="path" presetSubtype="0" accel="50000" decel="50000" fill="hold" grpId="2" nodeType="withEffect">
                                  <p:stCondLst>
                                    <p:cond delay="0"/>
                                  </p:stCondLst>
                                  <p:childTnLst>
                                    <p:animMotion origin="layout" path="M -6.25E-7 2.96296E-6 L -0.10456 2.96296E-6 " pathEditMode="relative" rAng="0" ptsTypes="AA">
                                      <p:cBhvr>
                                        <p:cTn id="18" dur="1500" spd="-100000" fill="hold"/>
                                        <p:tgtEl>
                                          <p:spTgt spid="23"/>
                                        </p:tgtEl>
                                        <p:attrNameLst>
                                          <p:attrName>ppt_x</p:attrName>
                                          <p:attrName>ppt_y</p:attrName>
                                        </p:attrNameLst>
                                      </p:cBhvr>
                                      <p:rCtr x="-5234" y="0"/>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2000"/>
                                        <p:tgtEl>
                                          <p:spTgt spid="24"/>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500"/>
                                        <p:tgtEl>
                                          <p:spTgt spid="10"/>
                                        </p:tgtEl>
                                      </p:cBhvr>
                                    </p:animEffect>
                                  </p:childTnLst>
                                </p:cTn>
                              </p:par>
                              <p:par>
                                <p:cTn id="32" presetID="53" presetClass="entr" presetSubtype="16" fill="hold" grpId="1"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500" fill="hold"/>
                                        <p:tgtEl>
                                          <p:spTgt spid="10"/>
                                        </p:tgtEl>
                                        <p:attrNameLst>
                                          <p:attrName>ppt_w</p:attrName>
                                        </p:attrNameLst>
                                      </p:cBhvr>
                                      <p:tavLst>
                                        <p:tav tm="0">
                                          <p:val>
                                            <p:fltVal val="0"/>
                                          </p:val>
                                        </p:tav>
                                        <p:tav tm="100000">
                                          <p:val>
                                            <p:strVal val="#ppt_w"/>
                                          </p:val>
                                        </p:tav>
                                      </p:tavLst>
                                    </p:anim>
                                    <p:anim calcmode="lin" valueType="num">
                                      <p:cBhvr>
                                        <p:cTn id="35" dur="1500" fill="hold"/>
                                        <p:tgtEl>
                                          <p:spTgt spid="10"/>
                                        </p:tgtEl>
                                        <p:attrNameLst>
                                          <p:attrName>ppt_h</p:attrName>
                                        </p:attrNameLst>
                                      </p:cBhvr>
                                      <p:tavLst>
                                        <p:tav tm="0">
                                          <p:val>
                                            <p:fltVal val="0"/>
                                          </p:val>
                                        </p:tav>
                                        <p:tav tm="100000">
                                          <p:val>
                                            <p:strVal val="#ppt_h"/>
                                          </p:val>
                                        </p:tav>
                                      </p:tavLst>
                                    </p:anim>
                                    <p:animEffect transition="in" filter="fade">
                                      <p:cBhvr>
                                        <p:cTn id="36" dur="1500"/>
                                        <p:tgtEl>
                                          <p:spTgt spid="10"/>
                                        </p:tgtEl>
                                      </p:cBhvr>
                                    </p:animEffect>
                                  </p:childTnLst>
                                </p:cTn>
                              </p:par>
                              <p:par>
                                <p:cTn id="37" presetID="35" presetClass="path" presetSubtype="0" accel="50000" decel="50000" fill="hold" grpId="2" nodeType="withEffect">
                                  <p:stCondLst>
                                    <p:cond delay="0"/>
                                  </p:stCondLst>
                                  <p:childTnLst>
                                    <p:animMotion origin="layout" path="M -6.25E-7 2.96296E-6 L -0.10456 2.96296E-6 " pathEditMode="relative" rAng="0" ptsTypes="AA">
                                      <p:cBhvr>
                                        <p:cTn id="38" dur="1500" spd="-100000" fill="hold"/>
                                        <p:tgtEl>
                                          <p:spTgt spid="10"/>
                                        </p:tgtEl>
                                        <p:attrNameLst>
                                          <p:attrName>ppt_x</p:attrName>
                                          <p:attrName>ppt_y</p:attrName>
                                        </p:attrNameLst>
                                      </p:cBhvr>
                                      <p:rCtr x="-5234" y="0"/>
                                    </p:animMotion>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22" grpId="0" animBg="1"/>
      <p:bldP spid="23" grpId="0" animBg="1"/>
      <p:bldP spid="23" grpId="1" animBg="1"/>
      <p:bldP spid="23" grpId="2" animBg="1"/>
      <p:bldP spid="24" grpId="0"/>
      <p:bldP spid="9" grpId="0" animBg="1"/>
      <p:bldP spid="10" grpId="0" animBg="1"/>
      <p:bldP spid="10" grpId="1" animBg="1"/>
      <p:bldP spid="10" grpId="2"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itds1" descr="图片包含 游戏机, 乐高&#10;&#10;描述已自动生成">
            <a:extLst>
              <a:ext uri="{FF2B5EF4-FFF2-40B4-BE49-F238E27FC236}">
                <a16:creationId xmlns:a16="http://schemas.microsoft.com/office/drawing/2014/main" id="{C9AA3D11-5A9C-4DE5-9C51-5A3B6A59D173}"/>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3145483" y="2776677"/>
            <a:ext cx="5805714" cy="2927437"/>
          </a:xfrm>
          <a:prstGeom prst="rect">
            <a:avLst/>
          </a:prstGeom>
        </p:spPr>
      </p:pic>
      <p:pic>
        <p:nvPicPr>
          <p:cNvPr id="16" name="Aitds2" descr="图片包含 游戏机, 钟表&#10;&#10;描述已自动生成">
            <a:extLst>
              <a:ext uri="{FF2B5EF4-FFF2-40B4-BE49-F238E27FC236}">
                <a16:creationId xmlns:a16="http://schemas.microsoft.com/office/drawing/2014/main" id="{C88E0C9C-1A3D-44DC-9F8D-F5D2437E30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050" y="3996166"/>
            <a:ext cx="1558763" cy="1839078"/>
          </a:xfrm>
          <a:prstGeom prst="rect">
            <a:avLst/>
          </a:prstGeom>
        </p:spPr>
      </p:pic>
      <p:sp>
        <p:nvSpPr>
          <p:cNvPr id="53" name="Aitds5">
            <a:extLst>
              <a:ext uri="{FF2B5EF4-FFF2-40B4-BE49-F238E27FC236}">
                <a16:creationId xmlns:a16="http://schemas.microsoft.com/office/drawing/2014/main" id="{B69CBBBA-BA93-44A6-A4F5-DC4C00B07EB0}"/>
              </a:ext>
            </a:extLst>
          </p:cNvPr>
          <p:cNvSpPr/>
          <p:nvPr/>
        </p:nvSpPr>
        <p:spPr>
          <a:xfrm>
            <a:off x="1736399" y="704975"/>
            <a:ext cx="9183331" cy="2862322"/>
          </a:xfrm>
          <a:prstGeom prst="rect">
            <a:avLst/>
          </a:prstGeom>
        </p:spPr>
        <p:txBody>
          <a:bodyPr wrap="square">
            <a:spAutoFit/>
          </a:bodyPr>
          <a:lstStyle/>
          <a:p>
            <a:pPr algn="ctr">
              <a:buSzPct val="80000"/>
              <a:defRPr/>
            </a:pPr>
            <a:r>
              <a:rPr lang="zh-CN" altLang="en-US" sz="6000" b="1" kern="0" dirty="0" smtClean="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深入</a:t>
            </a:r>
            <a:r>
              <a:rPr lang="zh-CN" altLang="en-US" sz="6000" b="1" kern="0" dirty="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开展</a:t>
            </a:r>
            <a:r>
              <a:rPr lang="zh-CN" altLang="en-US" sz="6000" b="1" kern="0" dirty="0" smtClean="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学习贯彻</a:t>
            </a:r>
            <a:endParaRPr lang="en-US" altLang="zh-CN" sz="6000" b="1" kern="0" dirty="0" smtClean="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endParaRPr>
          </a:p>
          <a:p>
            <a:pPr algn="ctr">
              <a:buSzPct val="80000"/>
              <a:defRPr/>
            </a:pPr>
            <a:r>
              <a:rPr lang="zh-CN" altLang="en-US" sz="6000" b="1" kern="0" dirty="0" smtClean="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习</a:t>
            </a:r>
            <a:r>
              <a:rPr lang="zh-CN" altLang="en-US" sz="6000" b="1" kern="0" dirty="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近平新时代中国特色社会主义思想</a:t>
            </a:r>
            <a:r>
              <a:rPr lang="zh-CN" altLang="en-US" sz="6000" b="1" kern="0" dirty="0" smtClean="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rPr>
              <a:t>主题教育</a:t>
            </a:r>
            <a:endParaRPr lang="zh-CN" altLang="en-US" sz="6000" b="1" kern="0" dirty="0">
              <a:ln>
                <a:solidFill>
                  <a:schemeClr val="bg1"/>
                </a:solidFill>
              </a:ln>
              <a:blipFill>
                <a:blip r:embed="rId6"/>
                <a:stretch>
                  <a:fillRect/>
                </a:stretch>
              </a:blipFill>
              <a:effectLst>
                <a:outerShdw blurRad="38100" dist="38100" dir="2700000" algn="tl">
                  <a:srgbClr val="000000">
                    <a:alpha val="43137"/>
                  </a:srgbClr>
                </a:outerShdw>
              </a:effectLst>
              <a:cs typeface="+mn-ea"/>
              <a:sym typeface="+mn-lt"/>
            </a:endParaRPr>
          </a:p>
        </p:txBody>
      </p:sp>
      <p:grpSp>
        <p:nvGrpSpPr>
          <p:cNvPr id="23" name="Aitds7">
            <a:extLst>
              <a:ext uri="{FF2B5EF4-FFF2-40B4-BE49-F238E27FC236}">
                <a16:creationId xmlns:a16="http://schemas.microsoft.com/office/drawing/2014/main" id="{C95B6C7C-7E0E-469D-BC6A-B094F9DA8AC6}"/>
              </a:ext>
            </a:extLst>
          </p:cNvPr>
          <p:cNvGrpSpPr/>
          <p:nvPr/>
        </p:nvGrpSpPr>
        <p:grpSpPr>
          <a:xfrm>
            <a:off x="9603264" y="704975"/>
            <a:ext cx="1316466" cy="951953"/>
            <a:chOff x="8506984" y="1812971"/>
            <a:chExt cx="1375204" cy="994428"/>
          </a:xfrm>
        </p:grpSpPr>
        <p:pic>
          <p:nvPicPr>
            <p:cNvPr id="61" name="Aitds7-1" descr="图片包含 服装, 游戏机, 伞, 衬衫&#10;&#10;描述已自动生成">
              <a:extLst>
                <a:ext uri="{FF2B5EF4-FFF2-40B4-BE49-F238E27FC236}">
                  <a16:creationId xmlns:a16="http://schemas.microsoft.com/office/drawing/2014/main" id="{C1B008E6-D282-4500-9295-A40AE68FC7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59372" y="1812971"/>
              <a:ext cx="1322816" cy="888333"/>
            </a:xfrm>
            <a:prstGeom prst="rect">
              <a:avLst/>
            </a:prstGeom>
          </p:spPr>
        </p:pic>
        <p:pic>
          <p:nvPicPr>
            <p:cNvPr id="22" name="Aitds7-2" descr="图片包含 服装, 游戏机, 伞, 衬衫&#10;&#10;描述已自动生成">
              <a:extLst>
                <a:ext uri="{FF2B5EF4-FFF2-40B4-BE49-F238E27FC236}">
                  <a16:creationId xmlns:a16="http://schemas.microsoft.com/office/drawing/2014/main" id="{381D23DE-76E4-4B09-B18A-073B947CA64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06984" y="1919066"/>
              <a:ext cx="1322816" cy="888333"/>
            </a:xfrm>
            <a:prstGeom prst="rect">
              <a:avLst/>
            </a:prstGeom>
          </p:spPr>
        </p:pic>
      </p:grpSp>
      <p:pic>
        <p:nvPicPr>
          <p:cNvPr id="25" name="Aitds8">
            <a:extLst>
              <a:ext uri="{FF2B5EF4-FFF2-40B4-BE49-F238E27FC236}">
                <a16:creationId xmlns:a16="http://schemas.microsoft.com/office/drawing/2014/main" id="{160C838A-D5F1-46F2-A4B8-E182973F99F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11"/>
              </a:ext>
            </a:extLst>
          </a:blip>
          <a:stretch>
            <a:fillRect/>
          </a:stretch>
        </p:blipFill>
        <p:spPr>
          <a:xfrm>
            <a:off x="9778317" y="868232"/>
            <a:ext cx="261938" cy="261938"/>
          </a:xfrm>
          <a:prstGeom prst="rect">
            <a:avLst/>
          </a:prstGeom>
        </p:spPr>
      </p:pic>
      <p:pic>
        <p:nvPicPr>
          <p:cNvPr id="7" name="Aitds9" descr="图片包含 钟表, 照片, 黑色, 过滤网&#10;&#10;描述已自动生成">
            <a:extLst>
              <a:ext uri="{FF2B5EF4-FFF2-40B4-BE49-F238E27FC236}">
                <a16:creationId xmlns:a16="http://schemas.microsoft.com/office/drawing/2014/main" id="{A14B588B-A18D-4BFC-9888-FB6EADDFC829}"/>
              </a:ext>
            </a:extLst>
          </p:cNvPr>
          <p:cNvPicPr>
            <a:picLocks noChangeAspect="1"/>
          </p:cNvPicPr>
          <p:nvPr/>
        </p:nvPicPr>
        <p:blipFill>
          <a:blip r:embed="rId12" cstate="screen">
            <a:duotone>
              <a:schemeClr val="accent1">
                <a:shade val="45000"/>
                <a:satMod val="135000"/>
              </a:schemeClr>
              <a:prstClr val="white"/>
            </a:duotone>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a:ext>
            </a:extLst>
          </a:blip>
          <a:stretch>
            <a:fillRect/>
          </a:stretch>
        </p:blipFill>
        <p:spPr>
          <a:xfrm flipH="1">
            <a:off x="9071429" y="0"/>
            <a:ext cx="3120571" cy="1735089"/>
          </a:xfrm>
          <a:prstGeom prst="rect">
            <a:avLst/>
          </a:prstGeom>
        </p:spPr>
      </p:pic>
      <p:pic>
        <p:nvPicPr>
          <p:cNvPr id="21" name="Aitds10">
            <a:extLst>
              <a:ext uri="{FF2B5EF4-FFF2-40B4-BE49-F238E27FC236}">
                <a16:creationId xmlns:a16="http://schemas.microsoft.com/office/drawing/2014/main" id="{BE9664F0-1851-46A9-BA10-BFC0686A6AA7}"/>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5704114"/>
            <a:ext cx="12192000" cy="1153886"/>
          </a:xfrm>
          <a:prstGeom prst="rect">
            <a:avLst/>
          </a:prstGeom>
        </p:spPr>
      </p:pic>
      <p:pic>
        <p:nvPicPr>
          <p:cNvPr id="26" name="Aitds11" descr="图片包含 游戏机&#10;&#10;描述已自动生成">
            <a:extLst>
              <a:ext uri="{FF2B5EF4-FFF2-40B4-BE49-F238E27FC236}">
                <a16:creationId xmlns:a16="http://schemas.microsoft.com/office/drawing/2014/main" id="{578D22BF-B2D1-4B82-9285-870E9C5A279B}"/>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9695020" y="3379122"/>
            <a:ext cx="2272772" cy="3478878"/>
          </a:xfrm>
          <a:custGeom>
            <a:avLst/>
            <a:gdLst>
              <a:gd name="connsiteX0" fmla="*/ 0 w 3346829"/>
              <a:gd name="connsiteY0" fmla="*/ 0 h 5122911"/>
              <a:gd name="connsiteX1" fmla="*/ 3346829 w 3346829"/>
              <a:gd name="connsiteY1" fmla="*/ 0 h 5122911"/>
              <a:gd name="connsiteX2" fmla="*/ 3346829 w 3346829"/>
              <a:gd name="connsiteY2" fmla="*/ 5122911 h 5122911"/>
              <a:gd name="connsiteX3" fmla="*/ 0 w 3346829"/>
              <a:gd name="connsiteY3" fmla="*/ 5122911 h 5122911"/>
            </a:gdLst>
            <a:ahLst/>
            <a:cxnLst>
              <a:cxn ang="0">
                <a:pos x="connsiteX0" y="connsiteY0"/>
              </a:cxn>
              <a:cxn ang="0">
                <a:pos x="connsiteX1" y="connsiteY1"/>
              </a:cxn>
              <a:cxn ang="0">
                <a:pos x="connsiteX2" y="connsiteY2"/>
              </a:cxn>
              <a:cxn ang="0">
                <a:pos x="connsiteX3" y="connsiteY3"/>
              </a:cxn>
            </a:cxnLst>
            <a:rect l="l" t="t" r="r" b="b"/>
            <a:pathLst>
              <a:path w="3346829" h="5122911">
                <a:moveTo>
                  <a:pt x="0" y="0"/>
                </a:moveTo>
                <a:lnTo>
                  <a:pt x="3346829" y="0"/>
                </a:lnTo>
                <a:lnTo>
                  <a:pt x="3346829" y="5122911"/>
                </a:lnTo>
                <a:lnTo>
                  <a:pt x="0" y="5122911"/>
                </a:lnTo>
                <a:close/>
              </a:path>
            </a:pathLst>
          </a:custGeom>
        </p:spPr>
      </p:pic>
      <p:grpSp>
        <p:nvGrpSpPr>
          <p:cNvPr id="35" name="Aitds12">
            <a:extLst>
              <a:ext uri="{FF2B5EF4-FFF2-40B4-BE49-F238E27FC236}">
                <a16:creationId xmlns:a16="http://schemas.microsoft.com/office/drawing/2014/main" id="{174C9EA3-41E8-43C4-84D2-A2426E493679}"/>
              </a:ext>
            </a:extLst>
          </p:cNvPr>
          <p:cNvGrpSpPr/>
          <p:nvPr/>
        </p:nvGrpSpPr>
        <p:grpSpPr>
          <a:xfrm>
            <a:off x="3243627" y="3785392"/>
            <a:ext cx="416937" cy="416934"/>
            <a:chOff x="891974" y="4415843"/>
            <a:chExt cx="450443" cy="450443"/>
          </a:xfrm>
        </p:grpSpPr>
        <p:sp>
          <p:nvSpPr>
            <p:cNvPr id="36" name="Aitds12-1">
              <a:extLst>
                <a:ext uri="{FF2B5EF4-FFF2-40B4-BE49-F238E27FC236}">
                  <a16:creationId xmlns:a16="http://schemas.microsoft.com/office/drawing/2014/main" id="{EF1F0D48-6072-451F-B55A-523089C742CF}"/>
                </a:ext>
              </a:extLst>
            </p:cNvPr>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7" name="Aitds12-2">
              <a:extLst>
                <a:ext uri="{FF2B5EF4-FFF2-40B4-BE49-F238E27FC236}">
                  <a16:creationId xmlns:a16="http://schemas.microsoft.com/office/drawing/2014/main" id="{B477A85A-8B41-40C4-B3DB-AB4F695F9600}"/>
                </a:ext>
              </a:extLst>
            </p:cNvPr>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38" name="Aitds13">
            <a:extLst>
              <a:ext uri="{FF2B5EF4-FFF2-40B4-BE49-F238E27FC236}">
                <a16:creationId xmlns:a16="http://schemas.microsoft.com/office/drawing/2014/main" id="{510EB30A-F075-4EB1-9ECE-2C3636087B86}"/>
              </a:ext>
            </a:extLst>
          </p:cNvPr>
          <p:cNvSpPr txBox="1"/>
          <p:nvPr/>
        </p:nvSpPr>
        <p:spPr>
          <a:xfrm>
            <a:off x="3714434" y="3824582"/>
            <a:ext cx="3057247" cy="338554"/>
          </a:xfrm>
          <a:prstGeom prst="rect">
            <a:avLst/>
          </a:prstGeom>
          <a:noFill/>
        </p:spPr>
        <p:txBody>
          <a:bodyPr wrap="none" rtlCol="0">
            <a:spAutoFit/>
            <a:scene3d>
              <a:camera prst="orthographicFront"/>
              <a:lightRig rig="threePt" dir="t"/>
            </a:scene3d>
            <a:sp3d contourW="12700"/>
          </a:bodyPr>
          <a:lstStyle/>
          <a:p>
            <a:pPr lvl="0">
              <a:defRPr/>
            </a:pPr>
            <a:r>
              <a:rPr lang="zh-CN" altLang="en-US" sz="1600" kern="0" dirty="0">
                <a:solidFill>
                  <a:srgbClr val="E7E6E6">
                    <a:lumMod val="25000"/>
                  </a:srgbClr>
                </a:solidFill>
                <a:cs typeface="+mn-ea"/>
                <a:sym typeface="+mn-lt"/>
              </a:rPr>
              <a:t>北京科技大学党委组织部、</a:t>
            </a:r>
            <a:r>
              <a:rPr lang="zh-CN" altLang="en-US" sz="1600" kern="0" dirty="0" smtClean="0">
                <a:solidFill>
                  <a:srgbClr val="E7E6E6">
                    <a:lumMod val="25000"/>
                  </a:srgbClr>
                </a:solidFill>
                <a:cs typeface="+mn-ea"/>
                <a:sym typeface="+mn-lt"/>
              </a:rPr>
              <a:t>党校</a:t>
            </a:r>
          </a:p>
        </p:txBody>
      </p:sp>
      <p:grpSp>
        <p:nvGrpSpPr>
          <p:cNvPr id="39" name="Aitds14">
            <a:extLst>
              <a:ext uri="{FF2B5EF4-FFF2-40B4-BE49-F238E27FC236}">
                <a16:creationId xmlns:a16="http://schemas.microsoft.com/office/drawing/2014/main" id="{AD8A47E5-68F4-455A-A4FC-0DF3436813E5}"/>
              </a:ext>
            </a:extLst>
          </p:cNvPr>
          <p:cNvGrpSpPr/>
          <p:nvPr/>
        </p:nvGrpSpPr>
        <p:grpSpPr>
          <a:xfrm>
            <a:off x="7211232" y="3785392"/>
            <a:ext cx="416937" cy="416934"/>
            <a:chOff x="891974" y="4415843"/>
            <a:chExt cx="450443" cy="450443"/>
          </a:xfrm>
        </p:grpSpPr>
        <p:sp>
          <p:nvSpPr>
            <p:cNvPr id="40" name="Aitds14-1">
              <a:extLst>
                <a:ext uri="{FF2B5EF4-FFF2-40B4-BE49-F238E27FC236}">
                  <a16:creationId xmlns:a16="http://schemas.microsoft.com/office/drawing/2014/main" id="{E6A4DDDF-3B27-4942-8CC0-35549F834118}"/>
                </a:ext>
              </a:extLst>
            </p:cNvPr>
            <p:cNvSpPr/>
            <p:nvPr/>
          </p:nvSpPr>
          <p:spPr>
            <a:xfrm>
              <a:off x="891974" y="4415843"/>
              <a:ext cx="450443" cy="450443"/>
            </a:xfrm>
            <a:prstGeom prst="ellipse">
              <a:avLst/>
            </a:prstGeom>
            <a:noFill/>
            <a:ln w="1270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1" name="Aitds14-2">
              <a:extLst>
                <a:ext uri="{FF2B5EF4-FFF2-40B4-BE49-F238E27FC236}">
                  <a16:creationId xmlns:a16="http://schemas.microsoft.com/office/drawing/2014/main" id="{790191A0-107C-4783-8DB5-38CC1B19336F}"/>
                </a:ext>
              </a:extLst>
            </p:cNvPr>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42" name="Aitds15">
            <a:extLst>
              <a:ext uri="{FF2B5EF4-FFF2-40B4-BE49-F238E27FC236}">
                <a16:creationId xmlns:a16="http://schemas.microsoft.com/office/drawing/2014/main" id="{796D2A11-040C-4B37-97F1-B5F0C8BA4F61}"/>
              </a:ext>
            </a:extLst>
          </p:cNvPr>
          <p:cNvSpPr txBox="1"/>
          <p:nvPr/>
        </p:nvSpPr>
        <p:spPr>
          <a:xfrm>
            <a:off x="7648629" y="3824582"/>
            <a:ext cx="1196161" cy="338554"/>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srgbClr val="E7E6E6">
                    <a:lumMod val="25000"/>
                  </a:srgbClr>
                </a:solidFill>
                <a:effectLst/>
                <a:uLnTx/>
                <a:uFillTx/>
                <a:cs typeface="+mn-ea"/>
                <a:sym typeface="+mn-lt"/>
              </a:rPr>
              <a:t>2023</a:t>
            </a:r>
            <a:r>
              <a:rPr kumimoji="0" lang="zh-CN" altLang="en-US" sz="1600" b="0" i="0" u="none" strike="noStrike" kern="0" cap="none" spc="0" normalizeH="0" baseline="0" noProof="0" dirty="0" smtClean="0">
                <a:ln>
                  <a:noFill/>
                </a:ln>
                <a:solidFill>
                  <a:srgbClr val="E7E6E6">
                    <a:lumMod val="25000"/>
                  </a:srgbClr>
                </a:solidFill>
                <a:effectLst/>
                <a:uLnTx/>
                <a:uFillTx/>
                <a:cs typeface="+mn-ea"/>
                <a:sym typeface="+mn-lt"/>
              </a:rPr>
              <a:t>年</a:t>
            </a:r>
            <a:r>
              <a:rPr kumimoji="0" lang="en-US" altLang="zh-CN" sz="1600" b="0" i="0" u="none" strike="noStrike" kern="0" cap="none" spc="0" normalizeH="0" baseline="0" noProof="0" dirty="0" smtClean="0">
                <a:ln>
                  <a:noFill/>
                </a:ln>
                <a:solidFill>
                  <a:srgbClr val="E7E6E6">
                    <a:lumMod val="25000"/>
                  </a:srgbClr>
                </a:solidFill>
                <a:effectLst/>
                <a:uLnTx/>
                <a:uFillTx/>
                <a:cs typeface="+mn-ea"/>
                <a:sym typeface="+mn-lt"/>
              </a:rPr>
              <a:t>4</a:t>
            </a:r>
            <a:r>
              <a:rPr kumimoji="0" lang="zh-CN" altLang="en-US" sz="1600" b="0" i="0" u="none" strike="noStrike" kern="0" cap="none" spc="0" normalizeH="0" baseline="0" noProof="0" dirty="0" smtClean="0">
                <a:ln>
                  <a:noFill/>
                </a:ln>
                <a:solidFill>
                  <a:srgbClr val="E7E6E6">
                    <a:lumMod val="25000"/>
                  </a:srgbClr>
                </a:solidFill>
                <a:effectLst/>
                <a:uLnTx/>
                <a:uFillTx/>
                <a:cs typeface="+mn-ea"/>
                <a:sym typeface="+mn-lt"/>
              </a:rPr>
              <a:t>月</a:t>
            </a:r>
            <a:endParaRPr kumimoji="0" lang="zh-CN" altLang="en-US" sz="1600" b="0" i="0" u="none" strike="noStrike" kern="0" cap="none" spc="0" normalizeH="0" baseline="0" noProof="0" dirty="0">
              <a:ln>
                <a:noFill/>
              </a:ln>
              <a:solidFill>
                <a:srgbClr val="E7E6E6">
                  <a:lumMod val="25000"/>
                </a:srgbClr>
              </a:solidFill>
              <a:effectLst/>
              <a:uLnTx/>
              <a:uFillTx/>
              <a:cs typeface="+mn-ea"/>
              <a:sym typeface="+mn-lt"/>
            </a:endParaRPr>
          </a:p>
        </p:txBody>
      </p:sp>
      <p:cxnSp>
        <p:nvCxnSpPr>
          <p:cNvPr id="44" name="Aitds17">
            <a:extLst>
              <a:ext uri="{FF2B5EF4-FFF2-40B4-BE49-F238E27FC236}">
                <a16:creationId xmlns:a16="http://schemas.microsoft.com/office/drawing/2014/main" id="{DEFDB6A5-4FC4-4E05-A58A-E4ACA9E92981}"/>
              </a:ext>
            </a:extLst>
          </p:cNvPr>
          <p:cNvCxnSpPr>
            <a:cxnSpLocks/>
          </p:cNvCxnSpPr>
          <p:nvPr/>
        </p:nvCxnSpPr>
        <p:spPr>
          <a:xfrm>
            <a:off x="2858700" y="3532209"/>
            <a:ext cx="648282"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5" name="Aitds18">
            <a:extLst>
              <a:ext uri="{FF2B5EF4-FFF2-40B4-BE49-F238E27FC236}">
                <a16:creationId xmlns:a16="http://schemas.microsoft.com/office/drawing/2014/main" id="{4C0EB0D4-4280-4B9D-B697-15F5CF22BC0C}"/>
              </a:ext>
            </a:extLst>
          </p:cNvPr>
          <p:cNvCxnSpPr>
            <a:cxnSpLocks/>
          </p:cNvCxnSpPr>
          <p:nvPr/>
        </p:nvCxnSpPr>
        <p:spPr>
          <a:xfrm>
            <a:off x="8638444" y="3532209"/>
            <a:ext cx="648282"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624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xmlns:asvg="http://schemas.microsoft.com/office/drawing/2016/SVG/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2"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right)">
                                      <p:cBhvr>
                                        <p:cTn id="10" dur="500"/>
                                        <p:tgtEl>
                                          <p:spTgt spid="4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3" y="401321"/>
            <a:ext cx="878193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学习贯彻习近平新时代中国特色社会主义思想主题教育工作会议</a:t>
            </a:r>
          </a:p>
        </p:txBody>
      </p:sp>
      <p:sp>
        <p:nvSpPr>
          <p:cNvPr id="10" name="Aitds2">
            <a:extLst>
              <a:ext uri="{FF2B5EF4-FFF2-40B4-BE49-F238E27FC236}">
                <a16:creationId xmlns:a16="http://schemas.microsoft.com/office/drawing/2014/main" id="{452A8B90-BEAD-43EF-85C0-FF45BB927BD7}"/>
              </a:ext>
            </a:extLst>
          </p:cNvPr>
          <p:cNvSpPr txBox="1"/>
          <p:nvPr/>
        </p:nvSpPr>
        <p:spPr bwMode="auto">
          <a:xfrm>
            <a:off x="609732" y="1210358"/>
            <a:ext cx="11194326" cy="825929"/>
          </a:xfrm>
          <a:prstGeom prst="roundRect">
            <a:avLst>
              <a:gd name="adj" fmla="val 50000"/>
            </a:avLst>
          </a:prstGeom>
          <a:noFill/>
          <a:ln>
            <a:gradFill>
              <a:gsLst>
                <a:gs pos="0">
                  <a:srgbClr val="C00000"/>
                </a:gs>
                <a:gs pos="87000">
                  <a:srgbClr val="C00000">
                    <a:alpha val="0"/>
                  </a:srgbClr>
                </a:gs>
              </a:gsLst>
              <a:lin ang="0" scaled="0"/>
            </a:gradFill>
          </a:ln>
        </p:spPr>
        <p:txBody>
          <a:bodyPr wrap="square" lIns="121920" tIns="60960" rIns="121920" bIns="60960" anchor="ctr">
            <a:noAutofit/>
          </a:bodyPr>
          <a:lstStyle/>
          <a:p>
            <a:pPr defTabSz="1219170">
              <a:spcBef>
                <a:spcPct val="0"/>
              </a:spcBef>
            </a:pPr>
            <a:r>
              <a:rPr lang="zh-CN" altLang="en-US" sz="3200" kern="0" dirty="0">
                <a:solidFill>
                  <a:srgbClr val="C00000"/>
                </a:solidFill>
                <a:cs typeface="+mn-ea"/>
                <a:sym typeface="+mn-lt"/>
              </a:rPr>
              <a:t>要牢牢把握“学思想、强党性、重实践、建新功”的总要求</a:t>
            </a:r>
          </a:p>
        </p:txBody>
      </p:sp>
      <p:grpSp>
        <p:nvGrpSpPr>
          <p:cNvPr id="24" name="Aitds5">
            <a:extLst>
              <a:ext uri="{FF2B5EF4-FFF2-40B4-BE49-F238E27FC236}">
                <a16:creationId xmlns:a16="http://schemas.microsoft.com/office/drawing/2014/main" id="{A2C1DA90-0040-4EDC-8225-9AC16E6829D3}"/>
              </a:ext>
            </a:extLst>
          </p:cNvPr>
          <p:cNvGrpSpPr/>
          <p:nvPr>
            <p:custDataLst>
              <p:tags r:id="rId1"/>
            </p:custDataLst>
          </p:nvPr>
        </p:nvGrpSpPr>
        <p:grpSpPr>
          <a:xfrm>
            <a:off x="224406" y="2258682"/>
            <a:ext cx="3729711" cy="4244503"/>
            <a:chOff x="1119766" y="3895234"/>
            <a:chExt cx="3057252" cy="2143182"/>
          </a:xfrm>
        </p:grpSpPr>
        <p:sp>
          <p:nvSpPr>
            <p:cNvPr id="25" name="Aitds5-1">
              <a:extLst>
                <a:ext uri="{FF2B5EF4-FFF2-40B4-BE49-F238E27FC236}">
                  <a16:creationId xmlns:a16="http://schemas.microsoft.com/office/drawing/2014/main" id="{DF9B30C7-3718-4E92-B919-662459031707}"/>
                </a:ext>
              </a:extLst>
            </p:cNvPr>
            <p:cNvSpPr/>
            <p:nvPr>
              <p:custDataLst>
                <p:tags r:id="rId15"/>
              </p:custDataLst>
            </p:nvPr>
          </p:nvSpPr>
          <p:spPr>
            <a:xfrm>
              <a:off x="1186117" y="4012508"/>
              <a:ext cx="2924549" cy="2025908"/>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要</a:t>
              </a:r>
              <a:r>
                <a:rPr lang="zh-CN" altLang="en-US" dirty="0">
                  <a:solidFill>
                    <a:srgbClr val="0070C0"/>
                  </a:solidFill>
                  <a:cs typeface="+mn-ea"/>
                  <a:sym typeface="+mn-lt"/>
                </a:rPr>
                <a:t>全面学习领会新时代中国特色社会主义思想</a:t>
              </a:r>
              <a:r>
                <a:rPr lang="zh-CN" altLang="en-US" dirty="0">
                  <a:cs typeface="+mn-ea"/>
                  <a:sym typeface="+mn-lt"/>
                </a:rPr>
                <a:t>，</a:t>
              </a:r>
              <a:r>
                <a:rPr lang="zh-CN" altLang="en-US" dirty="0">
                  <a:solidFill>
                    <a:srgbClr val="0070C0"/>
                  </a:solidFill>
                  <a:cs typeface="+mn-ea"/>
                  <a:sym typeface="+mn-lt"/>
                </a:rPr>
                <a:t>全面系统掌握这一思想的基本观点、科学体系</a:t>
              </a:r>
              <a:r>
                <a:rPr lang="zh-CN" altLang="en-US" dirty="0">
                  <a:cs typeface="+mn-ea"/>
                  <a:sym typeface="+mn-lt"/>
                </a:rPr>
                <a:t>，把握好这一思想的世界观、方法论，坚持好、运用好贯穿其中的立场观点方法，不断增进对党的创新理论的政治认同、思想认同、理论认同、情感认同，真正把马克思主义看家本领学到手，自觉用新时代中国特色社会主义思想指导各项工作</a:t>
              </a:r>
            </a:p>
          </p:txBody>
        </p:sp>
        <p:sp>
          <p:nvSpPr>
            <p:cNvPr id="26" name="Aitds5-2">
              <a:extLst>
                <a:ext uri="{FF2B5EF4-FFF2-40B4-BE49-F238E27FC236}">
                  <a16:creationId xmlns:a16="http://schemas.microsoft.com/office/drawing/2014/main" id="{0F44F813-0CB8-43A7-8AE9-AD77F9FCFA87}"/>
                </a:ext>
              </a:extLst>
            </p:cNvPr>
            <p:cNvSpPr/>
            <p:nvPr>
              <p:custDataLst>
                <p:tags r:id="rId16"/>
              </p:custDataLst>
            </p:nvPr>
          </p:nvSpPr>
          <p:spPr>
            <a:xfrm>
              <a:off x="1119766" y="3895234"/>
              <a:ext cx="3057252" cy="2109871"/>
            </a:xfrm>
            <a:prstGeom prst="roundRect">
              <a:avLst>
                <a:gd name="adj" fmla="val 3906"/>
              </a:avLst>
            </a:prstGeom>
            <a:noFill/>
            <a:ln>
              <a:solidFill>
                <a:srgbClr val="D8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27" name="Aitds6">
            <a:extLst>
              <a:ext uri="{FF2B5EF4-FFF2-40B4-BE49-F238E27FC236}">
                <a16:creationId xmlns:a16="http://schemas.microsoft.com/office/drawing/2014/main" id="{E2A7C4F7-B374-4DD5-809F-555D47A7D537}"/>
              </a:ext>
            </a:extLst>
          </p:cNvPr>
          <p:cNvSpPr/>
          <p:nvPr>
            <p:custDataLst>
              <p:tags r:id="rId2"/>
            </p:custDataLst>
          </p:nvPr>
        </p:nvSpPr>
        <p:spPr>
          <a:xfrm>
            <a:off x="1875195" y="2045825"/>
            <a:ext cx="437089" cy="425715"/>
          </a:xfrm>
          <a:prstGeom prst="ellipse">
            <a:avLst/>
          </a:prstGeom>
          <a:solidFill>
            <a:srgbClr val="C00000"/>
          </a:solidFill>
          <a:ln>
            <a:solidFill>
              <a:srgbClr val="D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cs typeface="+mn-ea"/>
                <a:sym typeface="+mn-lt"/>
              </a:rPr>
              <a:t>1</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17" name="Aitds5">
            <a:extLst>
              <a:ext uri="{FF2B5EF4-FFF2-40B4-BE49-F238E27FC236}">
                <a16:creationId xmlns:a16="http://schemas.microsoft.com/office/drawing/2014/main" id="{A2C1DA90-0040-4EDC-8225-9AC16E6829D3}"/>
              </a:ext>
            </a:extLst>
          </p:cNvPr>
          <p:cNvGrpSpPr/>
          <p:nvPr>
            <p:custDataLst>
              <p:tags r:id="rId3"/>
            </p:custDataLst>
          </p:nvPr>
        </p:nvGrpSpPr>
        <p:grpSpPr>
          <a:xfrm>
            <a:off x="4118921" y="2260866"/>
            <a:ext cx="4769449" cy="1652783"/>
            <a:chOff x="1119765" y="3895234"/>
            <a:chExt cx="3057253" cy="2171960"/>
          </a:xfrm>
        </p:grpSpPr>
        <p:sp>
          <p:nvSpPr>
            <p:cNvPr id="18" name="Aitds5-1">
              <a:extLst>
                <a:ext uri="{FF2B5EF4-FFF2-40B4-BE49-F238E27FC236}">
                  <a16:creationId xmlns:a16="http://schemas.microsoft.com/office/drawing/2014/main" id="{DF9B30C7-3718-4E92-B919-662459031707}"/>
                </a:ext>
              </a:extLst>
            </p:cNvPr>
            <p:cNvSpPr/>
            <p:nvPr>
              <p:custDataLst>
                <p:tags r:id="rId13"/>
              </p:custDataLst>
            </p:nvPr>
          </p:nvSpPr>
          <p:spPr>
            <a:xfrm>
              <a:off x="1119765" y="4073461"/>
              <a:ext cx="3006572" cy="1993733"/>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要</a:t>
              </a:r>
              <a:r>
                <a:rPr lang="zh-CN" altLang="en-US" dirty="0">
                  <a:solidFill>
                    <a:srgbClr val="0070C0"/>
                  </a:solidFill>
                  <a:cs typeface="+mn-ea"/>
                  <a:sym typeface="+mn-lt"/>
                </a:rPr>
                <a:t>自觉用新时代中国特色社会主义思想改造主观世界</a:t>
              </a:r>
              <a:r>
                <a:rPr lang="zh-CN" altLang="en-US" dirty="0">
                  <a:cs typeface="+mn-ea"/>
                  <a:sym typeface="+mn-lt"/>
                </a:rPr>
                <a:t>，深刻领会这一思想关于坚定理想信念、提升思想境界、加强党性锻炼等一系列要求，始终保持共产党人的政治本色</a:t>
              </a:r>
            </a:p>
          </p:txBody>
        </p:sp>
        <p:sp>
          <p:nvSpPr>
            <p:cNvPr id="19" name="Aitds5-2">
              <a:extLst>
                <a:ext uri="{FF2B5EF4-FFF2-40B4-BE49-F238E27FC236}">
                  <a16:creationId xmlns:a16="http://schemas.microsoft.com/office/drawing/2014/main" id="{0F44F813-0CB8-43A7-8AE9-AD77F9FCFA87}"/>
                </a:ext>
              </a:extLst>
            </p:cNvPr>
            <p:cNvSpPr/>
            <p:nvPr>
              <p:custDataLst>
                <p:tags r:id="rId14"/>
              </p:custDataLst>
            </p:nvPr>
          </p:nvSpPr>
          <p:spPr>
            <a:xfrm>
              <a:off x="1119766" y="3895234"/>
              <a:ext cx="3057252" cy="2109871"/>
            </a:xfrm>
            <a:prstGeom prst="roundRect">
              <a:avLst>
                <a:gd name="adj" fmla="val 3906"/>
              </a:avLst>
            </a:prstGeom>
            <a:noFill/>
            <a:ln>
              <a:solidFill>
                <a:srgbClr val="D8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20" name="Aitds6">
            <a:extLst>
              <a:ext uri="{FF2B5EF4-FFF2-40B4-BE49-F238E27FC236}">
                <a16:creationId xmlns:a16="http://schemas.microsoft.com/office/drawing/2014/main" id="{E2A7C4F7-B374-4DD5-809F-555D47A7D537}"/>
              </a:ext>
            </a:extLst>
          </p:cNvPr>
          <p:cNvSpPr/>
          <p:nvPr>
            <p:custDataLst>
              <p:tags r:id="rId4"/>
            </p:custDataLst>
          </p:nvPr>
        </p:nvSpPr>
        <p:spPr>
          <a:xfrm>
            <a:off x="6297374" y="2036287"/>
            <a:ext cx="437089" cy="425715"/>
          </a:xfrm>
          <a:prstGeom prst="ellipse">
            <a:avLst/>
          </a:prstGeom>
          <a:solidFill>
            <a:srgbClr val="C00000"/>
          </a:solidFill>
          <a:ln>
            <a:solidFill>
              <a:srgbClr val="D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white"/>
                </a:solidFill>
                <a:effectLst/>
                <a:uLnTx/>
                <a:uFillTx/>
                <a:cs typeface="+mn-ea"/>
                <a:sym typeface="+mn-lt"/>
              </a:rPr>
              <a:t>2</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21" name="Aitds5">
            <a:extLst>
              <a:ext uri="{FF2B5EF4-FFF2-40B4-BE49-F238E27FC236}">
                <a16:creationId xmlns:a16="http://schemas.microsoft.com/office/drawing/2014/main" id="{A2C1DA90-0040-4EDC-8225-9AC16E6829D3}"/>
              </a:ext>
            </a:extLst>
          </p:cNvPr>
          <p:cNvGrpSpPr/>
          <p:nvPr>
            <p:custDataLst>
              <p:tags r:id="rId5"/>
            </p:custDataLst>
          </p:nvPr>
        </p:nvGrpSpPr>
        <p:grpSpPr>
          <a:xfrm>
            <a:off x="4118921" y="4019894"/>
            <a:ext cx="4769449" cy="2357224"/>
            <a:chOff x="1119766" y="3895234"/>
            <a:chExt cx="3057252" cy="2173555"/>
          </a:xfrm>
        </p:grpSpPr>
        <p:sp>
          <p:nvSpPr>
            <p:cNvPr id="22" name="Aitds5-1">
              <a:extLst>
                <a:ext uri="{FF2B5EF4-FFF2-40B4-BE49-F238E27FC236}">
                  <a16:creationId xmlns:a16="http://schemas.microsoft.com/office/drawing/2014/main" id="{DF9B30C7-3718-4E92-B919-662459031707}"/>
                </a:ext>
              </a:extLst>
            </p:cNvPr>
            <p:cNvSpPr/>
            <p:nvPr>
              <p:custDataLst>
                <p:tags r:id="rId11"/>
              </p:custDataLst>
            </p:nvPr>
          </p:nvSpPr>
          <p:spPr>
            <a:xfrm>
              <a:off x="1119766" y="4012508"/>
              <a:ext cx="3057252" cy="2056281"/>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要</a:t>
              </a:r>
              <a:r>
                <a:rPr lang="zh-CN" altLang="en-US" dirty="0">
                  <a:solidFill>
                    <a:srgbClr val="0070C0"/>
                  </a:solidFill>
                  <a:cs typeface="+mn-ea"/>
                  <a:sym typeface="+mn-lt"/>
                </a:rPr>
                <a:t>自觉践行新时代中国特色社会主义思想</a:t>
              </a:r>
              <a:r>
                <a:rPr lang="zh-CN" altLang="en-US" dirty="0">
                  <a:cs typeface="+mn-ea"/>
                  <a:sym typeface="+mn-lt"/>
                </a:rPr>
                <a:t>，用以改造客观世界、推动事业发展，用以观察时代、把握时代、引领时代，积极识变应变求变，解决经济社会发展和党的建设中存在的各种矛盾问题，防范化解重大风险，推动中国式现代化取得新进展新突破</a:t>
              </a:r>
            </a:p>
          </p:txBody>
        </p:sp>
        <p:sp>
          <p:nvSpPr>
            <p:cNvPr id="23" name="Aitds5-2">
              <a:extLst>
                <a:ext uri="{FF2B5EF4-FFF2-40B4-BE49-F238E27FC236}">
                  <a16:creationId xmlns:a16="http://schemas.microsoft.com/office/drawing/2014/main" id="{0F44F813-0CB8-43A7-8AE9-AD77F9FCFA87}"/>
                </a:ext>
              </a:extLst>
            </p:cNvPr>
            <p:cNvSpPr/>
            <p:nvPr>
              <p:custDataLst>
                <p:tags r:id="rId12"/>
              </p:custDataLst>
            </p:nvPr>
          </p:nvSpPr>
          <p:spPr>
            <a:xfrm>
              <a:off x="1119766" y="3895234"/>
              <a:ext cx="3057252" cy="2109871"/>
            </a:xfrm>
            <a:prstGeom prst="roundRect">
              <a:avLst>
                <a:gd name="adj" fmla="val 3906"/>
              </a:avLst>
            </a:prstGeom>
            <a:noFill/>
            <a:ln>
              <a:solidFill>
                <a:srgbClr val="D8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34" name="Aitds6">
            <a:extLst>
              <a:ext uri="{FF2B5EF4-FFF2-40B4-BE49-F238E27FC236}">
                <a16:creationId xmlns:a16="http://schemas.microsoft.com/office/drawing/2014/main" id="{E2A7C4F7-B374-4DD5-809F-555D47A7D537}"/>
              </a:ext>
            </a:extLst>
          </p:cNvPr>
          <p:cNvSpPr/>
          <p:nvPr>
            <p:custDataLst>
              <p:tags r:id="rId6"/>
            </p:custDataLst>
          </p:nvPr>
        </p:nvSpPr>
        <p:spPr>
          <a:xfrm>
            <a:off x="6297374" y="3796325"/>
            <a:ext cx="437089" cy="425715"/>
          </a:xfrm>
          <a:prstGeom prst="ellipse">
            <a:avLst/>
          </a:prstGeom>
          <a:solidFill>
            <a:srgbClr val="C00000"/>
          </a:solidFill>
          <a:ln>
            <a:solidFill>
              <a:srgbClr val="D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white"/>
                </a:solidFill>
                <a:effectLst/>
                <a:uLnTx/>
                <a:uFillTx/>
                <a:cs typeface="+mn-ea"/>
                <a:sym typeface="+mn-lt"/>
              </a:rPr>
              <a:t>3</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38" name="Aitds5">
            <a:extLst>
              <a:ext uri="{FF2B5EF4-FFF2-40B4-BE49-F238E27FC236}">
                <a16:creationId xmlns:a16="http://schemas.microsoft.com/office/drawing/2014/main" id="{A2C1DA90-0040-4EDC-8225-9AC16E6829D3}"/>
              </a:ext>
            </a:extLst>
          </p:cNvPr>
          <p:cNvGrpSpPr/>
          <p:nvPr>
            <p:custDataLst>
              <p:tags r:id="rId7"/>
            </p:custDataLst>
          </p:nvPr>
        </p:nvGrpSpPr>
        <p:grpSpPr>
          <a:xfrm>
            <a:off x="9053174" y="2228387"/>
            <a:ext cx="2867556" cy="4178532"/>
            <a:chOff x="1119766" y="3895234"/>
            <a:chExt cx="3057252" cy="2109871"/>
          </a:xfrm>
        </p:grpSpPr>
        <p:sp>
          <p:nvSpPr>
            <p:cNvPr id="39" name="Aitds5-1">
              <a:extLst>
                <a:ext uri="{FF2B5EF4-FFF2-40B4-BE49-F238E27FC236}">
                  <a16:creationId xmlns:a16="http://schemas.microsoft.com/office/drawing/2014/main" id="{DF9B30C7-3718-4E92-B919-662459031707}"/>
                </a:ext>
              </a:extLst>
            </p:cNvPr>
            <p:cNvSpPr/>
            <p:nvPr>
              <p:custDataLst>
                <p:tags r:id="rId9"/>
              </p:custDataLst>
            </p:nvPr>
          </p:nvSpPr>
          <p:spPr>
            <a:xfrm>
              <a:off x="1186117" y="4012508"/>
              <a:ext cx="2924549" cy="1845930"/>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要</a:t>
              </a:r>
              <a:r>
                <a:rPr lang="zh-CN" altLang="en-US" dirty="0">
                  <a:solidFill>
                    <a:srgbClr val="0070C0"/>
                  </a:solidFill>
                  <a:cs typeface="+mn-ea"/>
                  <a:sym typeface="+mn-lt"/>
                </a:rPr>
                <a:t>从新时代中国特色社会主义思想中汲取奋发进取的智慧和力量</a:t>
              </a:r>
              <a:r>
                <a:rPr lang="zh-CN" altLang="en-US" dirty="0">
                  <a:cs typeface="+mn-ea"/>
                  <a:sym typeface="+mn-lt"/>
                </a:rPr>
                <a:t>，熟练掌握其中蕴含的领导方法、思想方法、工作方法，不断提高履职尽责的能力和水平，凝心聚力促发展，驰而不息抓落实，立足岗位作贡献，努力创造经得起历史和人民检验的实绩</a:t>
              </a:r>
            </a:p>
          </p:txBody>
        </p:sp>
        <p:sp>
          <p:nvSpPr>
            <p:cNvPr id="40" name="Aitds5-2">
              <a:extLst>
                <a:ext uri="{FF2B5EF4-FFF2-40B4-BE49-F238E27FC236}">
                  <a16:creationId xmlns:a16="http://schemas.microsoft.com/office/drawing/2014/main" id="{0F44F813-0CB8-43A7-8AE9-AD77F9FCFA87}"/>
                </a:ext>
              </a:extLst>
            </p:cNvPr>
            <p:cNvSpPr/>
            <p:nvPr>
              <p:custDataLst>
                <p:tags r:id="rId10"/>
              </p:custDataLst>
            </p:nvPr>
          </p:nvSpPr>
          <p:spPr>
            <a:xfrm>
              <a:off x="1119766" y="3895234"/>
              <a:ext cx="3057252" cy="2109871"/>
            </a:xfrm>
            <a:prstGeom prst="roundRect">
              <a:avLst>
                <a:gd name="adj" fmla="val 3906"/>
              </a:avLst>
            </a:prstGeom>
            <a:noFill/>
            <a:ln>
              <a:solidFill>
                <a:srgbClr val="D8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41" name="Aitds6">
            <a:extLst>
              <a:ext uri="{FF2B5EF4-FFF2-40B4-BE49-F238E27FC236}">
                <a16:creationId xmlns:a16="http://schemas.microsoft.com/office/drawing/2014/main" id="{E2A7C4F7-B374-4DD5-809F-555D47A7D537}"/>
              </a:ext>
            </a:extLst>
          </p:cNvPr>
          <p:cNvSpPr/>
          <p:nvPr>
            <p:custDataLst>
              <p:tags r:id="rId8"/>
            </p:custDataLst>
          </p:nvPr>
        </p:nvSpPr>
        <p:spPr>
          <a:xfrm>
            <a:off x="10364084" y="2045825"/>
            <a:ext cx="437089" cy="425715"/>
          </a:xfrm>
          <a:prstGeom prst="ellipse">
            <a:avLst/>
          </a:prstGeom>
          <a:solidFill>
            <a:srgbClr val="C00000"/>
          </a:solidFill>
          <a:ln>
            <a:solidFill>
              <a:srgbClr val="D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white"/>
                </a:solidFill>
                <a:effectLst/>
                <a:uLnTx/>
                <a:uFillTx/>
                <a:cs typeface="+mn-ea"/>
                <a:sym typeface="+mn-lt"/>
              </a:rPr>
              <a:t>4</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2966433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6" presetClass="entr" presetSubtype="26"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Horizontal)">
                                      <p:cBhvr>
                                        <p:cTn id="20" dur="500"/>
                                        <p:tgtEl>
                                          <p:spTgt spid="24"/>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6" presetClass="entr" presetSubtype="2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Horizontal)">
                                      <p:cBhvr>
                                        <p:cTn id="29" dur="500"/>
                                        <p:tgtEl>
                                          <p:spTgt spid="17"/>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16" presetClass="entr" presetSubtype="2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Horizontal)">
                                      <p:cBhvr>
                                        <p:cTn id="38" dur="500"/>
                                        <p:tgtEl>
                                          <p:spTgt spid="21"/>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16" presetClass="entr" presetSubtype="26"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Horizontal)">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0" grpId="0" animBg="1"/>
      <p:bldP spid="27" grpId="0" animBg="1"/>
      <p:bldP spid="20" grpId="0" animBg="1"/>
      <p:bldP spid="34"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321"/>
            <a:ext cx="90005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学习贯彻习近平新时代中国特色社会主义思想主题教育工作会议</a:t>
            </a:r>
          </a:p>
        </p:txBody>
      </p:sp>
      <p:sp>
        <p:nvSpPr>
          <p:cNvPr id="10" name="Aitds2">
            <a:extLst>
              <a:ext uri="{FF2B5EF4-FFF2-40B4-BE49-F238E27FC236}">
                <a16:creationId xmlns:a16="http://schemas.microsoft.com/office/drawing/2014/main" id="{68F7C6E3-0AA3-4FA2-A735-27F98262C757}"/>
              </a:ext>
            </a:extLst>
          </p:cNvPr>
          <p:cNvSpPr txBox="1"/>
          <p:nvPr/>
        </p:nvSpPr>
        <p:spPr bwMode="auto">
          <a:xfrm>
            <a:off x="3761804" y="1425982"/>
            <a:ext cx="4353496" cy="825929"/>
          </a:xfrm>
          <a:prstGeom prst="roundRect">
            <a:avLst>
              <a:gd name="adj" fmla="val 50000"/>
            </a:avLst>
          </a:prstGeom>
          <a:noFill/>
          <a:ln>
            <a:gradFill>
              <a:gsLst>
                <a:gs pos="0">
                  <a:srgbClr val="C00000"/>
                </a:gs>
                <a:gs pos="87000">
                  <a:srgbClr val="C00000">
                    <a:alpha val="0"/>
                  </a:srgbClr>
                </a:gs>
              </a:gsLst>
              <a:lin ang="0" scaled="0"/>
            </a:gradFill>
          </a:ln>
        </p:spPr>
        <p:txBody>
          <a:bodyPr wrap="square" lIns="121920" tIns="60960" rIns="121920" bIns="60960" anchor="ctr">
            <a:noAutofit/>
          </a:bodyPr>
          <a:lstStyle/>
          <a:p>
            <a:pPr defTabSz="1219170">
              <a:spcBef>
                <a:spcPct val="0"/>
              </a:spcBef>
            </a:pPr>
            <a:r>
              <a:rPr lang="zh-CN" altLang="en-US" sz="3200" kern="0" dirty="0" smtClean="0">
                <a:solidFill>
                  <a:srgbClr val="C00000"/>
                </a:solidFill>
                <a:cs typeface="+mn-ea"/>
                <a:sym typeface="+mn-lt"/>
              </a:rPr>
              <a:t>主题教育的根本任务</a:t>
            </a:r>
            <a:endParaRPr lang="zh-CN" altLang="en-US" sz="3200" kern="0" dirty="0">
              <a:solidFill>
                <a:srgbClr val="C00000"/>
              </a:solidFill>
              <a:cs typeface="+mn-ea"/>
              <a:sym typeface="+mn-lt"/>
            </a:endParaRPr>
          </a:p>
        </p:txBody>
      </p:sp>
      <p:sp>
        <p:nvSpPr>
          <p:cNvPr id="13" name="Aitds4">
            <a:extLst>
              <a:ext uri="{FF2B5EF4-FFF2-40B4-BE49-F238E27FC236}">
                <a16:creationId xmlns:a16="http://schemas.microsoft.com/office/drawing/2014/main" id="{E40F9C65-1998-46EA-AC00-B599BED5F065}"/>
              </a:ext>
            </a:extLst>
          </p:cNvPr>
          <p:cNvSpPr/>
          <p:nvPr/>
        </p:nvSpPr>
        <p:spPr>
          <a:xfrm>
            <a:off x="139146" y="2442148"/>
            <a:ext cx="11739351" cy="3404778"/>
          </a:xfrm>
          <a:prstGeom prst="rect">
            <a:avLst/>
          </a:prstGeom>
        </p:spPr>
        <p:txBody>
          <a:bodyPr wrap="square">
            <a:spAutoFit/>
          </a:bodyPr>
          <a:lstStyle/>
          <a:p>
            <a:pPr marL="285750" lvl="0" indent="-285750" algn="just">
              <a:lnSpc>
                <a:spcPct val="200000"/>
              </a:lnSpc>
              <a:buFont typeface="Wingdings" panose="05000000000000000000" pitchFamily="2" charset="2"/>
              <a:buChar char="u"/>
              <a:defRPr/>
            </a:pPr>
            <a:r>
              <a:rPr lang="zh-CN" altLang="en-US" sz="2800" b="1" dirty="0">
                <a:solidFill>
                  <a:srgbClr val="0070C0"/>
                </a:solidFill>
                <a:cs typeface="+mn-ea"/>
                <a:sym typeface="+mn-lt"/>
              </a:rPr>
              <a:t>坚持学思用贯通、知信行</a:t>
            </a:r>
            <a:r>
              <a:rPr lang="zh-CN" altLang="en-US" sz="2800" b="1" dirty="0" smtClean="0">
                <a:solidFill>
                  <a:srgbClr val="0070C0"/>
                </a:solidFill>
                <a:cs typeface="+mn-ea"/>
                <a:sym typeface="+mn-lt"/>
              </a:rPr>
              <a:t>统一，</a:t>
            </a:r>
            <a:r>
              <a:rPr lang="zh-CN" altLang="en-US" sz="2800" b="1" dirty="0" smtClean="0">
                <a:solidFill>
                  <a:srgbClr val="0070C0"/>
                </a:solidFill>
                <a:cs typeface="+mn-ea"/>
                <a:sym typeface="+mn-lt"/>
              </a:rPr>
              <a:t>把新时代中国特色社会主义思想转化为坚定理想、锤炼党性和指导实践、推动工作的强大力量</a:t>
            </a:r>
            <a:r>
              <a:rPr lang="zh-CN" altLang="en-US" sz="2800" b="1" dirty="0">
                <a:solidFill>
                  <a:srgbClr val="0070C0"/>
                </a:solidFill>
                <a:cs typeface="+mn-ea"/>
                <a:sym typeface="+mn-lt"/>
              </a:rPr>
              <a:t>，使全党始终保持统一的思想、坚定的意志、协调的行动、强大的战斗力，努力在以学铸魂、以学增智、以学正风、以学促干方面取得实实在在的成效</a:t>
            </a:r>
            <a:r>
              <a:rPr lang="zh-CN" altLang="en-US" sz="2800" b="1" dirty="0" smtClean="0">
                <a:solidFill>
                  <a:srgbClr val="0070C0"/>
                </a:solidFill>
                <a:cs typeface="+mn-ea"/>
                <a:sym typeface="+mn-lt"/>
              </a:rPr>
              <a:t>。</a:t>
            </a:r>
            <a:endParaRPr lang="en-US" altLang="zh-CN" sz="2800" b="1" dirty="0">
              <a:solidFill>
                <a:srgbClr val="0070C0"/>
              </a:solidFill>
              <a:cs typeface="+mn-ea"/>
              <a:sym typeface="+mn-lt"/>
            </a:endParaRPr>
          </a:p>
        </p:txBody>
      </p:sp>
      <p:sp>
        <p:nvSpPr>
          <p:cNvPr id="14" name="Aitds5">
            <a:extLst>
              <a:ext uri="{FF2B5EF4-FFF2-40B4-BE49-F238E27FC236}">
                <a16:creationId xmlns:a16="http://schemas.microsoft.com/office/drawing/2014/main" id="{8BD70BA7-A118-4DE6-92A0-AAE6B7241DCF}"/>
              </a:ext>
            </a:extLst>
          </p:cNvPr>
          <p:cNvSpPr/>
          <p:nvPr/>
        </p:nvSpPr>
        <p:spPr>
          <a:xfrm>
            <a:off x="208722" y="2336991"/>
            <a:ext cx="11757991" cy="4113505"/>
          </a:xfrm>
          <a:prstGeom prst="rect">
            <a:avLst/>
          </a:prstGeom>
          <a:noFill/>
          <a:ln w="63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Tree>
    <p:extLst>
      <p:ext uri="{BB962C8B-B14F-4D97-AF65-F5344CB8AC3E}">
        <p14:creationId xmlns:p14="http://schemas.microsoft.com/office/powerpoint/2010/main" val="2375240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0" grpId="0" animBg="1"/>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321"/>
            <a:ext cx="90005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学习贯彻习近平新时代中国特色社会主义思想主题教育工作会议</a:t>
            </a:r>
          </a:p>
        </p:txBody>
      </p:sp>
      <p:sp>
        <p:nvSpPr>
          <p:cNvPr id="13" name="Aitds4">
            <a:extLst>
              <a:ext uri="{FF2B5EF4-FFF2-40B4-BE49-F238E27FC236}">
                <a16:creationId xmlns:a16="http://schemas.microsoft.com/office/drawing/2014/main" id="{E40F9C65-1998-46EA-AC00-B599BED5F065}"/>
              </a:ext>
            </a:extLst>
          </p:cNvPr>
          <p:cNvSpPr/>
          <p:nvPr/>
        </p:nvSpPr>
        <p:spPr>
          <a:xfrm>
            <a:off x="83765" y="1964353"/>
            <a:ext cx="11926955" cy="4728859"/>
          </a:xfrm>
          <a:prstGeom prst="rect">
            <a:avLst/>
          </a:prstGeom>
        </p:spPr>
        <p:txBody>
          <a:bodyPr wrap="square">
            <a:spAutoFit/>
          </a:bodyPr>
          <a:lstStyle/>
          <a:p>
            <a:pPr marL="285750" lvl="0" indent="-285750" algn="just">
              <a:lnSpc>
                <a:spcPts val="2600"/>
              </a:lnSpc>
              <a:buFont typeface="Wingdings" panose="05000000000000000000" pitchFamily="2" charset="2"/>
              <a:buChar char="u"/>
              <a:defRPr/>
            </a:pPr>
            <a:r>
              <a:rPr lang="zh-CN" altLang="en-US" dirty="0">
                <a:solidFill>
                  <a:srgbClr val="0070C0"/>
                </a:solidFill>
                <a:cs typeface="+mn-ea"/>
                <a:sym typeface="+mn-lt"/>
              </a:rPr>
              <a:t>要凝心铸魂筑牢根本，</a:t>
            </a:r>
            <a:r>
              <a:rPr lang="zh-CN" altLang="en-US" dirty="0">
                <a:cs typeface="+mn-ea"/>
                <a:sym typeface="+mn-lt"/>
              </a:rPr>
              <a:t>教育引导广大党员、干部经受思想淬炼、精神洗礼，坚定对马克思主义的信仰、对中国特色社会主义的信念、对实现中华民族伟大复兴中国梦的信心，弘扬伟大建党精神，务必不忘初心、牢记使命，务必谦虚谨慎、艰苦奋斗，务必敢于斗争、善于斗争，筑牢信仰之基、补足精神之钙、把稳思想之舵。</a:t>
            </a:r>
            <a:endParaRPr lang="en-US" altLang="zh-CN" dirty="0">
              <a:cs typeface="+mn-ea"/>
              <a:sym typeface="+mn-lt"/>
            </a:endParaRPr>
          </a:p>
          <a:p>
            <a:pPr marL="285750" lvl="0" indent="-285750" algn="just">
              <a:lnSpc>
                <a:spcPts val="2600"/>
              </a:lnSpc>
              <a:buFont typeface="Wingdings" panose="05000000000000000000" pitchFamily="2" charset="2"/>
              <a:buChar char="u"/>
              <a:defRPr/>
            </a:pPr>
            <a:r>
              <a:rPr lang="zh-CN" altLang="en-US" dirty="0">
                <a:solidFill>
                  <a:srgbClr val="0070C0"/>
                </a:solidFill>
                <a:cs typeface="+mn-ea"/>
                <a:sym typeface="+mn-lt"/>
              </a:rPr>
              <a:t>要锤炼品格强化忠诚</a:t>
            </a:r>
            <a:r>
              <a:rPr lang="zh-CN" altLang="en-US" dirty="0">
                <a:cs typeface="+mn-ea"/>
                <a:sym typeface="+mn-lt"/>
              </a:rPr>
              <a:t>，教育引导广大党员、干部锤炼政治品格，以党的旗帜为旗帜、以党的意志为意志、以党的使命为使命，始终忠诚于党、忠诚于人民、忠诚于马克思主义，真心爱党、时刻忧党、坚定护党、全力兴党。</a:t>
            </a:r>
            <a:endParaRPr lang="en-US" altLang="zh-CN" dirty="0">
              <a:cs typeface="+mn-ea"/>
              <a:sym typeface="+mn-lt"/>
            </a:endParaRPr>
          </a:p>
          <a:p>
            <a:pPr marL="285750" lvl="0" indent="-285750" algn="just">
              <a:lnSpc>
                <a:spcPts val="2600"/>
              </a:lnSpc>
              <a:buFont typeface="Wingdings" panose="05000000000000000000" pitchFamily="2" charset="2"/>
              <a:buChar char="u"/>
              <a:defRPr/>
            </a:pPr>
            <a:r>
              <a:rPr lang="zh-CN" altLang="en-US" dirty="0" smtClean="0">
                <a:solidFill>
                  <a:srgbClr val="0070C0"/>
                </a:solidFill>
                <a:cs typeface="+mn-ea"/>
                <a:sym typeface="+mn-lt"/>
              </a:rPr>
              <a:t>要</a:t>
            </a:r>
            <a:r>
              <a:rPr lang="zh-CN" altLang="en-US" dirty="0">
                <a:solidFill>
                  <a:srgbClr val="0070C0"/>
                </a:solidFill>
                <a:cs typeface="+mn-ea"/>
                <a:sym typeface="+mn-lt"/>
              </a:rPr>
              <a:t>实干担当促进发展</a:t>
            </a:r>
            <a:r>
              <a:rPr lang="zh-CN" altLang="en-US" dirty="0">
                <a:cs typeface="+mn-ea"/>
                <a:sym typeface="+mn-lt"/>
              </a:rPr>
              <a:t>，教育引导广大党员、干部胸怀“国之大者”，紧紧围绕新时代新征程党的中心任务，真抓实干、务求实效，聚焦问题、知难而进，以时时放心不下的责任感、积极担当作为的精气神为党和人民履好职、尽好责，以新气象新作为推动高质量发展取得新成效，依靠顽强斗争打开事业发展新天地</a:t>
            </a:r>
            <a:r>
              <a:rPr lang="zh-CN" altLang="en-US" dirty="0" smtClean="0">
                <a:cs typeface="+mn-ea"/>
                <a:sym typeface="+mn-lt"/>
              </a:rPr>
              <a:t>。</a:t>
            </a:r>
            <a:endParaRPr lang="en-US" altLang="zh-CN" dirty="0" smtClean="0">
              <a:cs typeface="+mn-ea"/>
              <a:sym typeface="+mn-lt"/>
            </a:endParaRPr>
          </a:p>
          <a:p>
            <a:pPr marL="285750" lvl="0" indent="-285750" algn="just">
              <a:lnSpc>
                <a:spcPts val="2600"/>
              </a:lnSpc>
              <a:buFont typeface="Wingdings" panose="05000000000000000000" pitchFamily="2" charset="2"/>
              <a:buChar char="u"/>
              <a:defRPr/>
            </a:pPr>
            <a:r>
              <a:rPr lang="zh-CN" altLang="en-US" dirty="0">
                <a:solidFill>
                  <a:srgbClr val="0070C0"/>
                </a:solidFill>
                <a:cs typeface="+mn-ea"/>
                <a:sym typeface="+mn-lt"/>
              </a:rPr>
              <a:t>要践行宗旨为民造福</a:t>
            </a:r>
            <a:r>
              <a:rPr lang="zh-CN" altLang="en-US" dirty="0">
                <a:cs typeface="+mn-ea"/>
                <a:sym typeface="+mn-lt"/>
              </a:rPr>
              <a:t>，教育引导广大党员、干部牢固树立以人民为中心的发展思想，坚持一切为了人民、一切依靠人民，自觉问计于民、问需于民，始终同人民同呼吸、共命运、心连心，着力解决人民群众急难愁盼问题，把惠民生、暖民心、顺民意的工作做到群众心坎上，增强人民群众获得感、幸福感、安全感</a:t>
            </a:r>
            <a:r>
              <a:rPr lang="zh-CN" altLang="en-US" dirty="0" smtClean="0">
                <a:cs typeface="+mn-ea"/>
                <a:sym typeface="+mn-lt"/>
              </a:rPr>
              <a:t>。</a:t>
            </a:r>
            <a:endParaRPr lang="en-US" altLang="zh-CN" dirty="0" smtClean="0">
              <a:cs typeface="+mn-ea"/>
              <a:sym typeface="+mn-lt"/>
            </a:endParaRPr>
          </a:p>
          <a:p>
            <a:pPr marL="285750" lvl="0" indent="-285750" algn="just">
              <a:lnSpc>
                <a:spcPts val="2600"/>
              </a:lnSpc>
              <a:buFont typeface="Wingdings" panose="05000000000000000000" pitchFamily="2" charset="2"/>
              <a:buChar char="u"/>
              <a:defRPr/>
            </a:pPr>
            <a:r>
              <a:rPr lang="zh-CN" altLang="en-US" dirty="0">
                <a:solidFill>
                  <a:srgbClr val="0070C0"/>
                </a:solidFill>
                <a:cs typeface="+mn-ea"/>
                <a:sym typeface="+mn-lt"/>
              </a:rPr>
              <a:t>要廉洁奉公树立新风</a:t>
            </a:r>
            <a:r>
              <a:rPr lang="zh-CN" altLang="en-US" dirty="0">
                <a:cs typeface="+mn-ea"/>
                <a:sym typeface="+mn-lt"/>
              </a:rPr>
              <a:t>，教育引导广大党员、干部增强纪律意识、规矩意识，持续纠治“四风”，把纠治形式主义、官僚主义摆在更加突出的位置，做到公正用权、依法用权、为民用权、廉洁用权，推动形成清清爽爽的同志关系、规规矩矩的上下级关系、亲清统一的新型政商关系，当好良好政治生态和社会风气的引领者、营造者、维护者</a:t>
            </a:r>
            <a:r>
              <a:rPr lang="zh-CN" altLang="en-US" dirty="0" smtClean="0">
                <a:cs typeface="+mn-ea"/>
                <a:sym typeface="+mn-lt"/>
              </a:rPr>
              <a:t>。</a:t>
            </a:r>
            <a:endParaRPr lang="zh-CN" altLang="en-US" dirty="0">
              <a:cs typeface="+mn-ea"/>
              <a:sym typeface="+mn-lt"/>
            </a:endParaRPr>
          </a:p>
        </p:txBody>
      </p:sp>
      <p:sp>
        <p:nvSpPr>
          <p:cNvPr id="14" name="Aitds5">
            <a:extLst>
              <a:ext uri="{FF2B5EF4-FFF2-40B4-BE49-F238E27FC236}">
                <a16:creationId xmlns:a16="http://schemas.microsoft.com/office/drawing/2014/main" id="{8BD70BA7-A118-4DE6-92A0-AAE6B7241DCF}"/>
              </a:ext>
            </a:extLst>
          </p:cNvPr>
          <p:cNvSpPr/>
          <p:nvPr/>
        </p:nvSpPr>
        <p:spPr>
          <a:xfrm>
            <a:off x="139147" y="1919655"/>
            <a:ext cx="11926955" cy="4789364"/>
          </a:xfrm>
          <a:prstGeom prst="rect">
            <a:avLst/>
          </a:prstGeom>
          <a:noFill/>
          <a:ln w="63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 name="Aitds2">
            <a:extLst>
              <a:ext uri="{FF2B5EF4-FFF2-40B4-BE49-F238E27FC236}">
                <a16:creationId xmlns:a16="http://schemas.microsoft.com/office/drawing/2014/main" id="{68F7C6E3-0AA3-4FA2-A735-27F98262C757}"/>
              </a:ext>
            </a:extLst>
          </p:cNvPr>
          <p:cNvSpPr txBox="1"/>
          <p:nvPr/>
        </p:nvSpPr>
        <p:spPr bwMode="auto">
          <a:xfrm>
            <a:off x="3577166" y="966805"/>
            <a:ext cx="4353496" cy="825929"/>
          </a:xfrm>
          <a:prstGeom prst="roundRect">
            <a:avLst>
              <a:gd name="adj" fmla="val 50000"/>
            </a:avLst>
          </a:prstGeom>
          <a:noFill/>
          <a:ln>
            <a:gradFill>
              <a:gsLst>
                <a:gs pos="0">
                  <a:srgbClr val="C00000"/>
                </a:gs>
                <a:gs pos="87000">
                  <a:srgbClr val="C00000">
                    <a:alpha val="0"/>
                  </a:srgbClr>
                </a:gs>
              </a:gsLst>
              <a:lin ang="0" scaled="0"/>
            </a:gradFill>
          </a:ln>
        </p:spPr>
        <p:txBody>
          <a:bodyPr wrap="square" lIns="121920" tIns="60960" rIns="121920" bIns="60960" anchor="ctr">
            <a:noAutofit/>
          </a:bodyPr>
          <a:lstStyle/>
          <a:p>
            <a:pPr defTabSz="1219170">
              <a:spcBef>
                <a:spcPct val="0"/>
              </a:spcBef>
            </a:pPr>
            <a:r>
              <a:rPr lang="zh-CN" altLang="en-US" sz="3200" kern="0" dirty="0" smtClean="0">
                <a:solidFill>
                  <a:srgbClr val="C00000"/>
                </a:solidFill>
                <a:cs typeface="+mn-ea"/>
                <a:sym typeface="+mn-lt"/>
              </a:rPr>
              <a:t>主题教育的目标任务</a:t>
            </a:r>
            <a:endParaRPr lang="zh-CN" altLang="en-US" sz="3200" kern="0" dirty="0">
              <a:solidFill>
                <a:srgbClr val="C00000"/>
              </a:solidFill>
              <a:cs typeface="+mn-ea"/>
              <a:sym typeface="+mn-lt"/>
            </a:endParaRPr>
          </a:p>
        </p:txBody>
      </p:sp>
    </p:spTree>
    <p:extLst>
      <p:ext uri="{BB962C8B-B14F-4D97-AF65-F5344CB8AC3E}">
        <p14:creationId xmlns:p14="http://schemas.microsoft.com/office/powerpoint/2010/main" val="655275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3" grpId="0"/>
      <p:bldP spid="1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321"/>
            <a:ext cx="8811756"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学习贯彻习近平新时代中国特色社会主义思想主题教育工作会议</a:t>
            </a:r>
          </a:p>
        </p:txBody>
      </p:sp>
      <p:sp>
        <p:nvSpPr>
          <p:cNvPr id="10" name="Aitds2">
            <a:extLst>
              <a:ext uri="{FF2B5EF4-FFF2-40B4-BE49-F238E27FC236}">
                <a16:creationId xmlns:a16="http://schemas.microsoft.com/office/drawing/2014/main" id="{F84DAD65-58FD-4DF8-8DB5-F371F192D73E}"/>
              </a:ext>
            </a:extLst>
          </p:cNvPr>
          <p:cNvSpPr txBox="1"/>
          <p:nvPr/>
        </p:nvSpPr>
        <p:spPr bwMode="auto">
          <a:xfrm>
            <a:off x="1746421" y="1035678"/>
            <a:ext cx="9848168" cy="825929"/>
          </a:xfrm>
          <a:prstGeom prst="roundRect">
            <a:avLst>
              <a:gd name="adj" fmla="val 50000"/>
            </a:avLst>
          </a:prstGeom>
          <a:noFill/>
          <a:ln>
            <a:gradFill>
              <a:gsLst>
                <a:gs pos="0">
                  <a:srgbClr val="C00000"/>
                </a:gs>
                <a:gs pos="87000">
                  <a:srgbClr val="C00000">
                    <a:alpha val="0"/>
                  </a:srgbClr>
                </a:gs>
              </a:gsLst>
              <a:lin ang="0" scaled="0"/>
            </a:gradFill>
          </a:ln>
        </p:spPr>
        <p:txBody>
          <a:bodyPr wrap="square" lIns="121920" tIns="60960" rIns="121920" bIns="60960" anchor="ctr">
            <a:noAutofit/>
          </a:bodyPr>
          <a:lstStyle/>
          <a:p>
            <a:pPr defTabSz="1219170">
              <a:spcBef>
                <a:spcPct val="0"/>
              </a:spcBef>
            </a:pPr>
            <a:r>
              <a:rPr lang="zh-CN" altLang="en-US" sz="3200" kern="0" dirty="0">
                <a:solidFill>
                  <a:srgbClr val="C00000"/>
                </a:solidFill>
                <a:cs typeface="+mn-ea"/>
                <a:sym typeface="+mn-lt"/>
              </a:rPr>
              <a:t>党风廉政建设直接影响着党的执政基础</a:t>
            </a:r>
          </a:p>
        </p:txBody>
      </p:sp>
      <p:sp>
        <p:nvSpPr>
          <p:cNvPr id="13" name="Aitds4">
            <a:extLst>
              <a:ext uri="{FF2B5EF4-FFF2-40B4-BE49-F238E27FC236}">
                <a16:creationId xmlns:a16="http://schemas.microsoft.com/office/drawing/2014/main" id="{20FA7DE5-5681-4046-82C6-87B1E0F9E21D}"/>
              </a:ext>
            </a:extLst>
          </p:cNvPr>
          <p:cNvSpPr/>
          <p:nvPr/>
        </p:nvSpPr>
        <p:spPr>
          <a:xfrm>
            <a:off x="437322" y="1987827"/>
            <a:ext cx="10435110" cy="4697247"/>
          </a:xfrm>
          <a:custGeom>
            <a:avLst/>
            <a:gdLst>
              <a:gd name="connsiteX0" fmla="*/ 0 w 8528957"/>
              <a:gd name="connsiteY0" fmla="*/ 0 h 4528457"/>
              <a:gd name="connsiteX1" fmla="*/ 8528957 w 8528957"/>
              <a:gd name="connsiteY1" fmla="*/ 0 h 4528457"/>
              <a:gd name="connsiteX2" fmla="*/ 8528957 w 8528957"/>
              <a:gd name="connsiteY2" fmla="*/ 4528457 h 4528457"/>
              <a:gd name="connsiteX3" fmla="*/ 0 w 8528957"/>
              <a:gd name="connsiteY3" fmla="*/ 4528457 h 4528457"/>
              <a:gd name="connsiteX4" fmla="*/ 0 w 8528957"/>
              <a:gd name="connsiteY4" fmla="*/ 0 h 4528457"/>
              <a:gd name="connsiteX0" fmla="*/ 0 w 8528957"/>
              <a:gd name="connsiteY0" fmla="*/ 0 h 4528457"/>
              <a:gd name="connsiteX1" fmla="*/ 8528957 w 8528957"/>
              <a:gd name="connsiteY1" fmla="*/ 0 h 4528457"/>
              <a:gd name="connsiteX2" fmla="*/ 8528957 w 8528957"/>
              <a:gd name="connsiteY2" fmla="*/ 1870528 h 4528457"/>
              <a:gd name="connsiteX3" fmla="*/ 8528957 w 8528957"/>
              <a:gd name="connsiteY3" fmla="*/ 4528457 h 4528457"/>
              <a:gd name="connsiteX4" fmla="*/ 0 w 8528957"/>
              <a:gd name="connsiteY4" fmla="*/ 4528457 h 4528457"/>
              <a:gd name="connsiteX5" fmla="*/ 0 w 8528957"/>
              <a:gd name="connsiteY5" fmla="*/ 0 h 4528457"/>
              <a:gd name="connsiteX0" fmla="*/ 0 w 8528957"/>
              <a:gd name="connsiteY0" fmla="*/ 0 h 4528457"/>
              <a:gd name="connsiteX1" fmla="*/ 8528957 w 8528957"/>
              <a:gd name="connsiteY1" fmla="*/ 0 h 4528457"/>
              <a:gd name="connsiteX2" fmla="*/ 8528957 w 8528957"/>
              <a:gd name="connsiteY2" fmla="*/ 1870528 h 4528457"/>
              <a:gd name="connsiteX3" fmla="*/ 8524875 w 8528957"/>
              <a:gd name="connsiteY3" fmla="*/ 3539671 h 4528457"/>
              <a:gd name="connsiteX4" fmla="*/ 8528957 w 8528957"/>
              <a:gd name="connsiteY4" fmla="*/ 4528457 h 4528457"/>
              <a:gd name="connsiteX5" fmla="*/ 0 w 8528957"/>
              <a:gd name="connsiteY5" fmla="*/ 4528457 h 4528457"/>
              <a:gd name="connsiteX6" fmla="*/ 0 w 8528957"/>
              <a:gd name="connsiteY6" fmla="*/ 0 h 4528457"/>
              <a:gd name="connsiteX0" fmla="*/ 0 w 8528957"/>
              <a:gd name="connsiteY0" fmla="*/ 0 h 4528457"/>
              <a:gd name="connsiteX1" fmla="*/ 8528957 w 8528957"/>
              <a:gd name="connsiteY1" fmla="*/ 0 h 4528457"/>
              <a:gd name="connsiteX2" fmla="*/ 8524875 w 8528957"/>
              <a:gd name="connsiteY2" fmla="*/ 520246 h 4528457"/>
              <a:gd name="connsiteX3" fmla="*/ 8528957 w 8528957"/>
              <a:gd name="connsiteY3" fmla="*/ 1870528 h 4528457"/>
              <a:gd name="connsiteX4" fmla="*/ 8524875 w 8528957"/>
              <a:gd name="connsiteY4" fmla="*/ 3539671 h 4528457"/>
              <a:gd name="connsiteX5" fmla="*/ 8528957 w 8528957"/>
              <a:gd name="connsiteY5" fmla="*/ 4528457 h 4528457"/>
              <a:gd name="connsiteX6" fmla="*/ 0 w 8528957"/>
              <a:gd name="connsiteY6" fmla="*/ 4528457 h 4528457"/>
              <a:gd name="connsiteX7" fmla="*/ 0 w 8528957"/>
              <a:gd name="connsiteY7" fmla="*/ 0 h 4528457"/>
              <a:gd name="connsiteX0" fmla="*/ 8528957 w 8620397"/>
              <a:gd name="connsiteY0" fmla="*/ 1870528 h 4528457"/>
              <a:gd name="connsiteX1" fmla="*/ 8524875 w 8620397"/>
              <a:gd name="connsiteY1" fmla="*/ 3539671 h 4528457"/>
              <a:gd name="connsiteX2" fmla="*/ 8528957 w 8620397"/>
              <a:gd name="connsiteY2" fmla="*/ 4528457 h 4528457"/>
              <a:gd name="connsiteX3" fmla="*/ 0 w 8620397"/>
              <a:gd name="connsiteY3" fmla="*/ 4528457 h 4528457"/>
              <a:gd name="connsiteX4" fmla="*/ 0 w 8620397"/>
              <a:gd name="connsiteY4" fmla="*/ 0 h 4528457"/>
              <a:gd name="connsiteX5" fmla="*/ 8528957 w 8620397"/>
              <a:gd name="connsiteY5" fmla="*/ 0 h 4528457"/>
              <a:gd name="connsiteX6" fmla="*/ 8524875 w 8620397"/>
              <a:gd name="connsiteY6" fmla="*/ 520246 h 4528457"/>
              <a:gd name="connsiteX7" fmla="*/ 8620397 w 8620397"/>
              <a:gd name="connsiteY7" fmla="*/ 1961968 h 4528457"/>
              <a:gd name="connsiteX0" fmla="*/ 8528957 w 8528957"/>
              <a:gd name="connsiteY0" fmla="*/ 1870528 h 4528457"/>
              <a:gd name="connsiteX1" fmla="*/ 8524875 w 8528957"/>
              <a:gd name="connsiteY1" fmla="*/ 3539671 h 4528457"/>
              <a:gd name="connsiteX2" fmla="*/ 8528957 w 8528957"/>
              <a:gd name="connsiteY2" fmla="*/ 4528457 h 4528457"/>
              <a:gd name="connsiteX3" fmla="*/ 0 w 8528957"/>
              <a:gd name="connsiteY3" fmla="*/ 4528457 h 4528457"/>
              <a:gd name="connsiteX4" fmla="*/ 0 w 8528957"/>
              <a:gd name="connsiteY4" fmla="*/ 0 h 4528457"/>
              <a:gd name="connsiteX5" fmla="*/ 8528957 w 8528957"/>
              <a:gd name="connsiteY5" fmla="*/ 0 h 4528457"/>
              <a:gd name="connsiteX6" fmla="*/ 8524875 w 8528957"/>
              <a:gd name="connsiteY6" fmla="*/ 520246 h 4528457"/>
              <a:gd name="connsiteX0" fmla="*/ 8524875 w 8528957"/>
              <a:gd name="connsiteY0" fmla="*/ 3539671 h 4528457"/>
              <a:gd name="connsiteX1" fmla="*/ 8528957 w 8528957"/>
              <a:gd name="connsiteY1" fmla="*/ 4528457 h 4528457"/>
              <a:gd name="connsiteX2" fmla="*/ 0 w 8528957"/>
              <a:gd name="connsiteY2" fmla="*/ 4528457 h 4528457"/>
              <a:gd name="connsiteX3" fmla="*/ 0 w 8528957"/>
              <a:gd name="connsiteY3" fmla="*/ 0 h 4528457"/>
              <a:gd name="connsiteX4" fmla="*/ 8528957 w 8528957"/>
              <a:gd name="connsiteY4" fmla="*/ 0 h 4528457"/>
              <a:gd name="connsiteX5" fmla="*/ 8524875 w 8528957"/>
              <a:gd name="connsiteY5" fmla="*/ 520246 h 452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8957" h="4528457">
                <a:moveTo>
                  <a:pt x="8524875" y="3539671"/>
                </a:moveTo>
                <a:cubicBezTo>
                  <a:pt x="8526236" y="3869266"/>
                  <a:pt x="8527596" y="4198862"/>
                  <a:pt x="8528957" y="4528457"/>
                </a:cubicBezTo>
                <a:lnTo>
                  <a:pt x="0" y="4528457"/>
                </a:lnTo>
                <a:lnTo>
                  <a:pt x="0" y="0"/>
                </a:lnTo>
                <a:lnTo>
                  <a:pt x="8528957" y="0"/>
                </a:lnTo>
                <a:cubicBezTo>
                  <a:pt x="8527596" y="173415"/>
                  <a:pt x="8526236" y="346831"/>
                  <a:pt x="8524875" y="520246"/>
                </a:cubicBezTo>
              </a:path>
            </a:pathLst>
          </a:custGeom>
          <a:no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cs typeface="+mn-ea"/>
              <a:sym typeface="+mn-lt"/>
            </a:endParaRPr>
          </a:p>
        </p:txBody>
      </p:sp>
      <p:sp>
        <p:nvSpPr>
          <p:cNvPr id="18" name="Aitds6">
            <a:extLst>
              <a:ext uri="{FF2B5EF4-FFF2-40B4-BE49-F238E27FC236}">
                <a16:creationId xmlns:a16="http://schemas.microsoft.com/office/drawing/2014/main" id="{60F74871-554F-4563-BA96-34E147D48C9B}"/>
              </a:ext>
            </a:extLst>
          </p:cNvPr>
          <p:cNvSpPr/>
          <p:nvPr/>
        </p:nvSpPr>
        <p:spPr>
          <a:xfrm>
            <a:off x="516834" y="1987828"/>
            <a:ext cx="9104243" cy="4773614"/>
          </a:xfrm>
          <a:prstGeom prst="rect">
            <a:avLst/>
          </a:prstGeom>
          <a:noFill/>
        </p:spPr>
        <p:txBody>
          <a:bodyPr wrap="square" rtlCol="0">
            <a:spAutoFit/>
          </a:bodyPr>
          <a:lstStyle/>
          <a:p>
            <a:pPr marR="0" lvl="0" indent="-342900" algn="just" fontAlgn="auto">
              <a:lnSpc>
                <a:spcPct val="130000"/>
              </a:lnSpc>
              <a:spcBef>
                <a:spcPts val="0"/>
              </a:spcBef>
              <a:spcAft>
                <a:spcPts val="0"/>
              </a:spcAft>
              <a:buClrTx/>
              <a:buSzTx/>
              <a:buFont typeface="Wingdings" panose="05000000000000000000" pitchFamily="2" charset="2"/>
              <a:buChar char="l"/>
              <a:tabLst/>
              <a:defRPr/>
            </a:pPr>
            <a:r>
              <a:rPr lang="zh-CN" altLang="en-US" dirty="0" smtClean="0">
                <a:cs typeface="+mn-ea"/>
                <a:sym typeface="+mn-lt"/>
              </a:rPr>
              <a:t>习近平总书记强调</a:t>
            </a:r>
            <a:r>
              <a:rPr lang="zh-CN" altLang="en-US" dirty="0">
                <a:cs typeface="+mn-ea"/>
                <a:sym typeface="+mn-lt"/>
              </a:rPr>
              <a:t>，这次主题教育不划阶段、不分环节，</a:t>
            </a:r>
            <a:r>
              <a:rPr lang="zh-CN" altLang="en-US" dirty="0">
                <a:solidFill>
                  <a:srgbClr val="0070C0"/>
                </a:solidFill>
                <a:cs typeface="+mn-ea"/>
                <a:sym typeface="+mn-lt"/>
              </a:rPr>
              <a:t>要把理论学习、调查研究、推动发展、检视整改贯通起来，有机融合、一体推进</a:t>
            </a:r>
            <a:r>
              <a:rPr lang="zh-CN" altLang="en-US" dirty="0" smtClean="0">
                <a:solidFill>
                  <a:srgbClr val="0070C0"/>
                </a:solidFill>
                <a:cs typeface="+mn-ea"/>
                <a:sym typeface="+mn-lt"/>
              </a:rPr>
              <a:t>。</a:t>
            </a:r>
            <a:endParaRPr lang="en-US" altLang="zh-CN" dirty="0" smtClean="0">
              <a:solidFill>
                <a:srgbClr val="0070C0"/>
              </a:solidFill>
              <a:cs typeface="+mn-ea"/>
              <a:sym typeface="+mn-lt"/>
            </a:endParaRPr>
          </a:p>
          <a:p>
            <a:pPr marR="0" lvl="0" indent="-342900" algn="just" fontAlgn="auto">
              <a:lnSpc>
                <a:spcPct val="130000"/>
              </a:lnSpc>
              <a:spcBef>
                <a:spcPts val="0"/>
              </a:spcBef>
              <a:spcAft>
                <a:spcPts val="0"/>
              </a:spcAft>
              <a:buClrTx/>
              <a:buSzTx/>
              <a:buFont typeface="Wingdings" panose="05000000000000000000" pitchFamily="2" charset="2"/>
              <a:buChar char="l"/>
              <a:tabLst/>
              <a:defRPr/>
            </a:pPr>
            <a:r>
              <a:rPr lang="zh-CN" altLang="en-US" dirty="0" smtClean="0">
                <a:solidFill>
                  <a:srgbClr val="0070C0"/>
                </a:solidFill>
                <a:cs typeface="+mn-ea"/>
                <a:sym typeface="+mn-lt"/>
              </a:rPr>
              <a:t>坚持</a:t>
            </a:r>
            <a:r>
              <a:rPr lang="zh-CN" altLang="en-US" dirty="0">
                <a:solidFill>
                  <a:srgbClr val="0070C0"/>
                </a:solidFill>
                <a:cs typeface="+mn-ea"/>
                <a:sym typeface="+mn-lt"/>
              </a:rPr>
              <a:t>读原著学原文悟原理，坚持多思多想、学深悟透</a:t>
            </a:r>
            <a:r>
              <a:rPr lang="zh-CN" altLang="en-US" dirty="0">
                <a:cs typeface="+mn-ea"/>
                <a:sym typeface="+mn-lt"/>
              </a:rPr>
              <a:t>，全面学习领会新时代中国特色社会主义思想的科学体系、精髓要义、实践要求，做到整体把握、融会贯通。按照党中央关于在全党大兴调查研究的工作方案，组织广大党员、干部特别是各级领导干部扑下身子、沉到一线，深入农村、社区、企业、医院、学校、“两新”组织等基层单位，把脉问诊、解剖麻雀，进行问题梳理、难题排查，运用党的创新理论研究新情况、解决新问题</a:t>
            </a:r>
            <a:r>
              <a:rPr lang="zh-CN" altLang="en-US" dirty="0" smtClean="0">
                <a:cs typeface="+mn-ea"/>
                <a:sym typeface="+mn-lt"/>
              </a:rPr>
              <a:t>。</a:t>
            </a:r>
            <a:endParaRPr lang="en-US" altLang="zh-CN" dirty="0" smtClean="0">
              <a:cs typeface="+mn-ea"/>
              <a:sym typeface="+mn-lt"/>
            </a:endParaRPr>
          </a:p>
          <a:p>
            <a:pPr marR="0" lvl="0" indent="-342900" algn="just" fontAlgn="auto">
              <a:lnSpc>
                <a:spcPct val="130000"/>
              </a:lnSpc>
              <a:spcBef>
                <a:spcPts val="0"/>
              </a:spcBef>
              <a:spcAft>
                <a:spcPts val="0"/>
              </a:spcAft>
              <a:buClrTx/>
              <a:buSzTx/>
              <a:buFont typeface="Wingdings" panose="05000000000000000000" pitchFamily="2" charset="2"/>
              <a:buChar char="l"/>
              <a:tabLst/>
              <a:defRPr/>
            </a:pPr>
            <a:r>
              <a:rPr lang="zh-CN" altLang="en-US" dirty="0" smtClean="0">
                <a:solidFill>
                  <a:srgbClr val="0070C0"/>
                </a:solidFill>
                <a:cs typeface="+mn-ea"/>
                <a:sym typeface="+mn-lt"/>
              </a:rPr>
              <a:t>紧紧</a:t>
            </a:r>
            <a:r>
              <a:rPr lang="zh-CN" altLang="en-US" dirty="0">
                <a:solidFill>
                  <a:srgbClr val="0070C0"/>
                </a:solidFill>
                <a:cs typeface="+mn-ea"/>
                <a:sym typeface="+mn-lt"/>
              </a:rPr>
              <a:t>围绕高质量发展这个全面建设社会主义现代化国家的首要任务</a:t>
            </a:r>
            <a:r>
              <a:rPr lang="zh-CN" altLang="en-US" dirty="0">
                <a:cs typeface="+mn-ea"/>
                <a:sym typeface="+mn-lt"/>
              </a:rPr>
              <a:t>，以强化理论学习指导发展实践，以深化调查研究推动解决发展难题，把学习和调研落实到完成党的二十大部署的各项任务中去，以推动高质量发展的新成效检验主题教育成果</a:t>
            </a:r>
            <a:r>
              <a:rPr lang="zh-CN" altLang="en-US" dirty="0" smtClean="0">
                <a:cs typeface="+mn-ea"/>
                <a:sym typeface="+mn-lt"/>
              </a:rPr>
              <a:t>。</a:t>
            </a:r>
            <a:endParaRPr lang="en-US" altLang="zh-CN" dirty="0" smtClean="0">
              <a:cs typeface="+mn-ea"/>
              <a:sym typeface="+mn-lt"/>
            </a:endParaRPr>
          </a:p>
          <a:p>
            <a:pPr marR="0" lvl="0" indent="-342900" algn="just" fontAlgn="auto">
              <a:lnSpc>
                <a:spcPct val="130000"/>
              </a:lnSpc>
              <a:spcBef>
                <a:spcPts val="0"/>
              </a:spcBef>
              <a:spcAft>
                <a:spcPts val="0"/>
              </a:spcAft>
              <a:buClrTx/>
              <a:buSzTx/>
              <a:buFont typeface="Wingdings" panose="05000000000000000000" pitchFamily="2" charset="2"/>
              <a:buChar char="l"/>
              <a:tabLst/>
              <a:defRPr/>
            </a:pPr>
            <a:r>
              <a:rPr lang="zh-CN" altLang="en-US" dirty="0" smtClean="0">
                <a:solidFill>
                  <a:srgbClr val="0070C0"/>
                </a:solidFill>
                <a:cs typeface="+mn-ea"/>
                <a:sym typeface="+mn-lt"/>
              </a:rPr>
              <a:t>坚持</a:t>
            </a:r>
            <a:r>
              <a:rPr lang="zh-CN" altLang="en-US" dirty="0">
                <a:solidFill>
                  <a:srgbClr val="0070C0"/>
                </a:solidFill>
                <a:cs typeface="+mn-ea"/>
                <a:sym typeface="+mn-lt"/>
              </a:rPr>
              <a:t>边学习、边对照、边检视、边整改</a:t>
            </a:r>
            <a:r>
              <a:rPr lang="zh-CN" altLang="en-US" dirty="0">
                <a:cs typeface="+mn-ea"/>
                <a:sym typeface="+mn-lt"/>
              </a:rPr>
              <a:t>，把问题整改贯穿主题教育始终，让人民群众切实感受到解决问题的实际成效</a:t>
            </a:r>
            <a:r>
              <a:rPr lang="zh-CN" altLang="en-US" dirty="0" smtClean="0">
                <a:cs typeface="+mn-ea"/>
                <a:sym typeface="+mn-lt"/>
              </a:rPr>
              <a:t>。</a:t>
            </a:r>
            <a:endParaRPr lang="en-US" altLang="zh-CN" dirty="0" smtClean="0">
              <a:cs typeface="+mn-ea"/>
              <a:sym typeface="+mn-lt"/>
            </a:endParaRPr>
          </a:p>
          <a:p>
            <a:pPr marR="0" lvl="0" indent="-342900" algn="just" fontAlgn="auto">
              <a:lnSpc>
                <a:spcPct val="130000"/>
              </a:lnSpc>
              <a:spcBef>
                <a:spcPts val="0"/>
              </a:spcBef>
              <a:spcAft>
                <a:spcPts val="0"/>
              </a:spcAft>
              <a:buClrTx/>
              <a:buSzTx/>
              <a:buFont typeface="Wingdings" panose="05000000000000000000" pitchFamily="2" charset="2"/>
              <a:buChar char="l"/>
              <a:tabLst/>
              <a:defRPr/>
            </a:pPr>
            <a:r>
              <a:rPr lang="zh-CN" altLang="en-US" dirty="0" smtClean="0">
                <a:cs typeface="+mn-ea"/>
                <a:sym typeface="+mn-lt"/>
              </a:rPr>
              <a:t>中央</a:t>
            </a:r>
            <a:r>
              <a:rPr lang="zh-CN" altLang="en-US" dirty="0">
                <a:cs typeface="+mn-ea"/>
                <a:sym typeface="+mn-lt"/>
              </a:rPr>
              <a:t>和国家机关</a:t>
            </a:r>
            <a:r>
              <a:rPr lang="zh-CN" altLang="en-US" dirty="0">
                <a:solidFill>
                  <a:srgbClr val="0070C0"/>
                </a:solidFill>
                <a:cs typeface="+mn-ea"/>
                <a:sym typeface="+mn-lt"/>
              </a:rPr>
              <a:t>要在主题教育中抓好机关和系统内干部队伍教育整顿</a:t>
            </a:r>
            <a:r>
              <a:rPr lang="zh-CN" altLang="en-US" dirty="0">
                <a:cs typeface="+mn-ea"/>
                <a:sym typeface="+mn-lt"/>
              </a:rPr>
              <a:t>。</a:t>
            </a:r>
          </a:p>
        </p:txBody>
      </p:sp>
      <p:pic>
        <p:nvPicPr>
          <p:cNvPr id="20" name="Aitds7" descr="图片包含 游戏机&#10;&#10;描述已自动生成">
            <a:extLst>
              <a:ext uri="{FF2B5EF4-FFF2-40B4-BE49-F238E27FC236}">
                <a16:creationId xmlns:a16="http://schemas.microsoft.com/office/drawing/2014/main" id="{3D9C22C5-C652-409E-863C-1441BC8B9F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97962" y="2792094"/>
            <a:ext cx="2348940" cy="2620776"/>
          </a:xfrm>
          <a:prstGeom prst="rect">
            <a:avLst/>
          </a:prstGeom>
        </p:spPr>
      </p:pic>
    </p:spTree>
    <p:extLst>
      <p:ext uri="{BB962C8B-B14F-4D97-AF65-F5344CB8AC3E}">
        <p14:creationId xmlns:p14="http://schemas.microsoft.com/office/powerpoint/2010/main" val="2891356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25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18"/>
                                        </p:tgtEl>
                                        <p:attrNameLst>
                                          <p:attrName>style.visibility</p:attrName>
                                        </p:attrNameLst>
                                      </p:cBhvr>
                                      <p:to>
                                        <p:strVal val="visible"/>
                                      </p:to>
                                    </p:set>
                                    <p:anim calcmode="lin" valueType="num">
                                      <p:cBhvr>
                                        <p:cTn id="19" dur="350" fill="hold"/>
                                        <p:tgtEl>
                                          <p:spTgt spid="18"/>
                                        </p:tgtEl>
                                        <p:attrNameLst>
                                          <p:attrName>ppt_w</p:attrName>
                                        </p:attrNameLst>
                                      </p:cBhvr>
                                      <p:tavLst>
                                        <p:tav tm="0">
                                          <p:val>
                                            <p:fltVal val="0"/>
                                          </p:val>
                                        </p:tav>
                                        <p:tav tm="100000">
                                          <p:val>
                                            <p:strVal val="#ppt_w"/>
                                          </p:val>
                                        </p:tav>
                                      </p:tavLst>
                                    </p:anim>
                                    <p:anim calcmode="lin" valueType="num">
                                      <p:cBhvr>
                                        <p:cTn id="20" dur="350" fill="hold"/>
                                        <p:tgtEl>
                                          <p:spTgt spid="18"/>
                                        </p:tgtEl>
                                        <p:attrNameLst>
                                          <p:attrName>ppt_h</p:attrName>
                                        </p:attrNameLst>
                                      </p:cBhvr>
                                      <p:tavLst>
                                        <p:tav tm="0">
                                          <p:val>
                                            <p:fltVal val="0"/>
                                          </p:val>
                                        </p:tav>
                                        <p:tav tm="100000">
                                          <p:val>
                                            <p:strVal val="#ppt_h"/>
                                          </p:val>
                                        </p:tav>
                                      </p:tavLst>
                                    </p:anim>
                                    <p:anim calcmode="lin" valueType="num">
                                      <p:cBhvr>
                                        <p:cTn id="21" dur="350" fill="hold"/>
                                        <p:tgtEl>
                                          <p:spTgt spid="18"/>
                                        </p:tgtEl>
                                        <p:attrNameLst>
                                          <p:attrName>style.rotation</p:attrName>
                                        </p:attrNameLst>
                                      </p:cBhvr>
                                      <p:tavLst>
                                        <p:tav tm="0">
                                          <p:val>
                                            <p:fltVal val="90"/>
                                          </p:val>
                                        </p:tav>
                                        <p:tav tm="100000">
                                          <p:val>
                                            <p:fltVal val="0"/>
                                          </p:val>
                                        </p:tav>
                                      </p:tavLst>
                                    </p:anim>
                                    <p:animEffect transition="in" filter="fade">
                                      <p:cBhvr>
                                        <p:cTn id="22" dur="3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0" grpId="0" animBg="1"/>
      <p:bldP spid="13"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254E9CD2-0DD3-4E38-A748-F8FE04B6E683}"/>
              </a:ext>
            </a:extLst>
          </p:cNvPr>
          <p:cNvGrpSpPr/>
          <p:nvPr/>
        </p:nvGrpSpPr>
        <p:grpSpPr>
          <a:xfrm>
            <a:off x="540965" y="2282018"/>
            <a:ext cx="11511887" cy="461665"/>
            <a:chOff x="2057363" y="1998633"/>
            <a:chExt cx="11511887" cy="461665"/>
          </a:xfrm>
        </p:grpSpPr>
        <p:grpSp>
          <p:nvGrpSpPr>
            <p:cNvPr id="21" name="组合 20">
              <a:extLst>
                <a:ext uri="{FF2B5EF4-FFF2-40B4-BE49-F238E27FC236}">
                  <a16:creationId xmlns:a16="http://schemas.microsoft.com/office/drawing/2014/main" id="{E439EC91-F0DF-4CD4-A1A2-56DD068038BA}"/>
                </a:ext>
              </a:extLst>
            </p:cNvPr>
            <p:cNvGrpSpPr/>
            <p:nvPr/>
          </p:nvGrpSpPr>
          <p:grpSpPr>
            <a:xfrm>
              <a:off x="2057363" y="1998633"/>
              <a:ext cx="588454" cy="461665"/>
              <a:chOff x="946956" y="1761664"/>
              <a:chExt cx="588454" cy="461665"/>
            </a:xfrm>
          </p:grpSpPr>
          <p:grpSp>
            <p:nvGrpSpPr>
              <p:cNvPr id="26" name="组合 25">
                <a:extLst>
                  <a:ext uri="{FF2B5EF4-FFF2-40B4-BE49-F238E27FC236}">
                    <a16:creationId xmlns:a16="http://schemas.microsoft.com/office/drawing/2014/main" id="{90DF016C-3C10-4C34-A83E-5AEBE33F02FE}"/>
                  </a:ext>
                </a:extLst>
              </p:cNvPr>
              <p:cNvGrpSpPr/>
              <p:nvPr/>
            </p:nvGrpSpPr>
            <p:grpSpPr>
              <a:xfrm>
                <a:off x="946956" y="1918906"/>
                <a:ext cx="295008" cy="179584"/>
                <a:chOff x="1014522" y="2087880"/>
                <a:chExt cx="295008" cy="179584"/>
              </a:xfrm>
            </p:grpSpPr>
            <p:sp>
              <p:nvSpPr>
                <p:cNvPr id="27" name="椭圆 26">
                  <a:extLst>
                    <a:ext uri="{FF2B5EF4-FFF2-40B4-BE49-F238E27FC236}">
                      <a16:creationId xmlns:a16="http://schemas.microsoft.com/office/drawing/2014/main" id="{4F210B23-3AB4-47AB-9CD3-435B6657775F}"/>
                    </a:ext>
                  </a:extLst>
                </p:cNvPr>
                <p:cNvSpPr/>
                <p:nvPr/>
              </p:nvSpPr>
              <p:spPr>
                <a:xfrm>
                  <a:off x="1014522" y="2087880"/>
                  <a:ext cx="179584" cy="179584"/>
                </a:xfrm>
                <a:prstGeom prst="ellipse">
                  <a:avLst/>
                </a:prstGeom>
                <a:solidFill>
                  <a:srgbClr val="C00000"/>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28" name="直接连接符 27">
                  <a:extLst>
                    <a:ext uri="{FF2B5EF4-FFF2-40B4-BE49-F238E27FC236}">
                      <a16:creationId xmlns:a16="http://schemas.microsoft.com/office/drawing/2014/main" id="{E7E51EDF-DA7F-420A-810F-001FCAB31EE6}"/>
                    </a:ext>
                  </a:extLst>
                </p:cNvPr>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sp>
            <p:nvSpPr>
              <p:cNvPr id="24" name="文本框 23">
                <a:extLst>
                  <a:ext uri="{FF2B5EF4-FFF2-40B4-BE49-F238E27FC236}">
                    <a16:creationId xmlns:a16="http://schemas.microsoft.com/office/drawing/2014/main" id="{99E1D267-5734-4B50-836E-44DB25817E00}"/>
                  </a:ext>
                </a:extLst>
              </p:cNvPr>
              <p:cNvSpPr txBox="1"/>
              <p:nvPr/>
            </p:nvSpPr>
            <p:spPr>
              <a:xfrm>
                <a:off x="1350679" y="1761664"/>
                <a:ext cx="184731" cy="461665"/>
              </a:xfrm>
              <a:prstGeom prst="rect">
                <a:avLst/>
              </a:prstGeom>
              <a:noFill/>
            </p:spPr>
            <p:txBody>
              <a:bodyPr wrap="none" rtlCol="0">
                <a:spAutoFit/>
              </a:bodyPr>
              <a:lstStyle/>
              <a:p>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grpSp>
        <p:sp>
          <p:nvSpPr>
            <p:cNvPr id="22" name="文本框 21">
              <a:extLst>
                <a:ext uri="{FF2B5EF4-FFF2-40B4-BE49-F238E27FC236}">
                  <a16:creationId xmlns:a16="http://schemas.microsoft.com/office/drawing/2014/main" id="{E6838DD9-1147-4BF8-AEE3-334A4760F507}"/>
                </a:ext>
              </a:extLst>
            </p:cNvPr>
            <p:cNvSpPr txBox="1"/>
            <p:nvPr/>
          </p:nvSpPr>
          <p:spPr>
            <a:xfrm>
              <a:off x="2645816" y="2016372"/>
              <a:ext cx="10923434" cy="400110"/>
            </a:xfrm>
            <a:prstGeom prst="rect">
              <a:avLst/>
            </a:prstGeom>
            <a:noFill/>
          </p:spPr>
          <p:txBody>
            <a:bodyPr wrap="square">
              <a:spAutoFit/>
            </a:bodyPr>
            <a:lstStyle/>
            <a:p>
              <a:pPr fontAlgn="auto">
                <a:spcBef>
                  <a:spcPts val="0"/>
                </a:spcBef>
                <a:spcAft>
                  <a:spcPts val="0"/>
                </a:spcAft>
                <a:defRPr/>
              </a:pPr>
              <a:r>
                <a:rPr lang="zh-CN" altLang="en-US" sz="2000" spc="600" dirty="0">
                  <a:solidFill>
                    <a:schemeClr val="tx1">
                      <a:lumMod val="85000"/>
                      <a:lumOff val="15000"/>
                    </a:schemeClr>
                  </a:solidFill>
                  <a:cs typeface="+mn-ea"/>
                  <a:sym typeface="+mn-lt"/>
                </a:rPr>
                <a:t>各级党委（党组）</a:t>
              </a:r>
              <a:r>
                <a:rPr lang="zh-CN" altLang="en-US" sz="2000" spc="600" dirty="0">
                  <a:solidFill>
                    <a:srgbClr val="0070C0"/>
                  </a:solidFill>
                  <a:cs typeface="+mn-ea"/>
                  <a:sym typeface="+mn-lt"/>
                </a:rPr>
                <a:t>要扛起主体责任，把主题教育谋划好、组织好、落实</a:t>
              </a:r>
              <a:r>
                <a:rPr lang="zh-CN" altLang="en-US" sz="2000" spc="600" dirty="0" smtClean="0">
                  <a:solidFill>
                    <a:srgbClr val="0070C0"/>
                  </a:solidFill>
                  <a:cs typeface="+mn-ea"/>
                  <a:sym typeface="+mn-lt"/>
                </a:rPr>
                <a:t>好</a:t>
              </a:r>
              <a:endParaRPr lang="zh-CN" altLang="en-US" sz="2000" spc="600" dirty="0">
                <a:solidFill>
                  <a:srgbClr val="0070C0"/>
                </a:solidFill>
                <a:cs typeface="+mn-ea"/>
                <a:sym typeface="+mn-lt"/>
              </a:endParaRPr>
            </a:p>
          </p:txBody>
        </p:sp>
      </p:grpSp>
      <p:grpSp>
        <p:nvGrpSpPr>
          <p:cNvPr id="38" name="组合 37">
            <a:extLst>
              <a:ext uri="{FF2B5EF4-FFF2-40B4-BE49-F238E27FC236}">
                <a16:creationId xmlns:a16="http://schemas.microsoft.com/office/drawing/2014/main" id="{3D26B9B6-28BD-4E2B-ABF2-11932C4E6AB8}"/>
              </a:ext>
            </a:extLst>
          </p:cNvPr>
          <p:cNvGrpSpPr/>
          <p:nvPr/>
        </p:nvGrpSpPr>
        <p:grpSpPr>
          <a:xfrm>
            <a:off x="549825" y="2872494"/>
            <a:ext cx="11503027" cy="707886"/>
            <a:chOff x="2057363" y="3440644"/>
            <a:chExt cx="11503027" cy="707886"/>
          </a:xfrm>
        </p:grpSpPr>
        <p:grpSp>
          <p:nvGrpSpPr>
            <p:cNvPr id="51" name="组合 50">
              <a:extLst>
                <a:ext uri="{FF2B5EF4-FFF2-40B4-BE49-F238E27FC236}">
                  <a16:creationId xmlns:a16="http://schemas.microsoft.com/office/drawing/2014/main" id="{CAA89066-9052-446A-9DD7-F9497704103F}"/>
                </a:ext>
              </a:extLst>
            </p:cNvPr>
            <p:cNvGrpSpPr/>
            <p:nvPr/>
          </p:nvGrpSpPr>
          <p:grpSpPr>
            <a:xfrm>
              <a:off x="2057363" y="3524648"/>
              <a:ext cx="295008" cy="179584"/>
              <a:chOff x="1014522" y="2087880"/>
              <a:chExt cx="295008" cy="179584"/>
            </a:xfrm>
          </p:grpSpPr>
          <p:sp>
            <p:nvSpPr>
              <p:cNvPr id="52" name="椭圆 51">
                <a:extLst>
                  <a:ext uri="{FF2B5EF4-FFF2-40B4-BE49-F238E27FC236}">
                    <a16:creationId xmlns:a16="http://schemas.microsoft.com/office/drawing/2014/main" id="{85F75A2A-BE93-499F-AE1F-2933F6463AAE}"/>
                  </a:ext>
                </a:extLst>
              </p:cNvPr>
              <p:cNvSpPr/>
              <p:nvPr/>
            </p:nvSpPr>
            <p:spPr>
              <a:xfrm>
                <a:off x="1014522" y="2087880"/>
                <a:ext cx="179584" cy="179584"/>
              </a:xfrm>
              <a:prstGeom prst="ellipse">
                <a:avLst/>
              </a:prstGeom>
              <a:solidFill>
                <a:srgbClr val="BC101A"/>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53" name="直接连接符 52">
                <a:extLst>
                  <a:ext uri="{FF2B5EF4-FFF2-40B4-BE49-F238E27FC236}">
                    <a16:creationId xmlns:a16="http://schemas.microsoft.com/office/drawing/2014/main" id="{0D751C46-AFE6-4A9C-9428-A0D9F557BF54}"/>
                  </a:ext>
                </a:extLst>
              </p:cNvPr>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sp>
          <p:nvSpPr>
            <p:cNvPr id="47" name="文本框 46">
              <a:extLst>
                <a:ext uri="{FF2B5EF4-FFF2-40B4-BE49-F238E27FC236}">
                  <a16:creationId xmlns:a16="http://schemas.microsoft.com/office/drawing/2014/main" id="{CD18E91F-A4DB-4C4F-831C-31AB39823E98}"/>
                </a:ext>
              </a:extLst>
            </p:cNvPr>
            <p:cNvSpPr txBox="1"/>
            <p:nvPr/>
          </p:nvSpPr>
          <p:spPr>
            <a:xfrm>
              <a:off x="2645816" y="3440644"/>
              <a:ext cx="10914574" cy="707886"/>
            </a:xfrm>
            <a:prstGeom prst="rect">
              <a:avLst/>
            </a:prstGeom>
            <a:noFill/>
          </p:spPr>
          <p:txBody>
            <a:bodyPr wrap="square">
              <a:spAutoFit/>
            </a:bodyPr>
            <a:lstStyle/>
            <a:p>
              <a:pPr fontAlgn="auto">
                <a:spcBef>
                  <a:spcPts val="0"/>
                </a:spcBef>
                <a:spcAft>
                  <a:spcPts val="0"/>
                </a:spcAft>
                <a:defRPr/>
              </a:pPr>
              <a:r>
                <a:rPr lang="zh-CN" altLang="en-US" sz="2000" spc="600" dirty="0" smtClean="0">
                  <a:solidFill>
                    <a:schemeClr val="tx1">
                      <a:lumMod val="85000"/>
                      <a:lumOff val="15000"/>
                    </a:schemeClr>
                  </a:solidFill>
                  <a:cs typeface="+mn-ea"/>
                  <a:sym typeface="+mn-lt"/>
                </a:rPr>
                <a:t>党委</a:t>
              </a:r>
              <a:r>
                <a:rPr lang="zh-CN" altLang="en-US" sz="2000" spc="600" dirty="0">
                  <a:solidFill>
                    <a:schemeClr val="tx1">
                      <a:lumMod val="85000"/>
                      <a:lumOff val="15000"/>
                    </a:schemeClr>
                  </a:solidFill>
                  <a:cs typeface="+mn-ea"/>
                  <a:sym typeface="+mn-lt"/>
                </a:rPr>
                <a:t>（党组）</a:t>
              </a:r>
              <a:r>
                <a:rPr lang="zh-CN" altLang="en-US" sz="2000" spc="600" dirty="0">
                  <a:solidFill>
                    <a:srgbClr val="0070C0"/>
                  </a:solidFill>
                  <a:cs typeface="+mn-ea"/>
                  <a:sym typeface="+mn-lt"/>
                </a:rPr>
                <a:t>主要负责同志要切实履行第一责任人职责</a:t>
              </a:r>
              <a:r>
                <a:rPr lang="zh-CN" altLang="en-US" sz="2000" spc="600" dirty="0">
                  <a:solidFill>
                    <a:schemeClr val="tx1">
                      <a:lumMod val="85000"/>
                      <a:lumOff val="15000"/>
                    </a:schemeClr>
                  </a:solidFill>
                  <a:cs typeface="+mn-ea"/>
                  <a:sym typeface="+mn-lt"/>
                </a:rPr>
                <a:t>，亲自谋划、靠前指挥、督促</a:t>
              </a:r>
              <a:r>
                <a:rPr lang="zh-CN" altLang="en-US" sz="2000" spc="600" dirty="0" smtClean="0">
                  <a:solidFill>
                    <a:schemeClr val="tx1">
                      <a:lumMod val="85000"/>
                      <a:lumOff val="15000"/>
                    </a:schemeClr>
                  </a:solidFill>
                  <a:cs typeface="+mn-ea"/>
                  <a:sym typeface="+mn-lt"/>
                </a:rPr>
                <a:t>指导</a:t>
              </a:r>
              <a:endParaRPr lang="zh-CN" altLang="en-US" sz="2000" spc="600" dirty="0">
                <a:solidFill>
                  <a:schemeClr val="tx1">
                    <a:lumMod val="85000"/>
                    <a:lumOff val="15000"/>
                  </a:schemeClr>
                </a:solidFill>
                <a:cs typeface="+mn-ea"/>
                <a:sym typeface="+mn-lt"/>
              </a:endParaRPr>
            </a:p>
          </p:txBody>
        </p:sp>
      </p:grpSp>
      <p:grpSp>
        <p:nvGrpSpPr>
          <p:cNvPr id="42" name="组合 41">
            <a:extLst>
              <a:ext uri="{FF2B5EF4-FFF2-40B4-BE49-F238E27FC236}">
                <a16:creationId xmlns:a16="http://schemas.microsoft.com/office/drawing/2014/main" id="{EF3CACB8-C14A-4E38-8332-459E633F2997}"/>
              </a:ext>
            </a:extLst>
          </p:cNvPr>
          <p:cNvGrpSpPr/>
          <p:nvPr/>
        </p:nvGrpSpPr>
        <p:grpSpPr>
          <a:xfrm>
            <a:off x="1037053" y="1243719"/>
            <a:ext cx="10250885" cy="1077582"/>
            <a:chOff x="688561" y="3451072"/>
            <a:chExt cx="10643054" cy="5474136"/>
          </a:xfrm>
        </p:grpSpPr>
        <p:sp>
          <p:nvSpPr>
            <p:cNvPr id="43" name="文本框 42">
              <a:extLst>
                <a:ext uri="{FF2B5EF4-FFF2-40B4-BE49-F238E27FC236}">
                  <a16:creationId xmlns:a16="http://schemas.microsoft.com/office/drawing/2014/main" id="{FCBF6852-9EC4-4249-8A93-D35879815622}"/>
                </a:ext>
              </a:extLst>
            </p:cNvPr>
            <p:cNvSpPr txBox="1"/>
            <p:nvPr/>
          </p:nvSpPr>
          <p:spPr>
            <a:xfrm>
              <a:off x="705923" y="3451072"/>
              <a:ext cx="10608329" cy="5474136"/>
            </a:xfrm>
            <a:prstGeom prst="rect">
              <a:avLst/>
            </a:prstGeom>
            <a:noFill/>
          </p:spPr>
          <p:txBody>
            <a:bodyPr wrap="square">
              <a:spAutoFit/>
            </a:bodyPr>
            <a:lstStyle/>
            <a:p>
              <a:pPr>
                <a:lnSpc>
                  <a:spcPct val="130000"/>
                </a:lnSpc>
              </a:pPr>
              <a:r>
                <a:rPr lang="zh-CN" altLang="en-US" sz="2800" dirty="0">
                  <a:cs typeface="+mn-ea"/>
                  <a:sym typeface="+mn-lt"/>
                </a:rPr>
                <a:t>这次主题教育是一件事关全局的大事，时间紧、任务重、要求高</a:t>
              </a:r>
            </a:p>
          </p:txBody>
        </p:sp>
        <p:sp>
          <p:nvSpPr>
            <p:cNvPr id="44" name="矩形 43">
              <a:extLst>
                <a:ext uri="{FF2B5EF4-FFF2-40B4-BE49-F238E27FC236}">
                  <a16:creationId xmlns:a16="http://schemas.microsoft.com/office/drawing/2014/main" id="{60965218-2E53-44FD-ADA0-DB90F4FE8119}"/>
                </a:ext>
              </a:extLst>
            </p:cNvPr>
            <p:cNvSpPr/>
            <p:nvPr/>
          </p:nvSpPr>
          <p:spPr>
            <a:xfrm>
              <a:off x="688561" y="3808322"/>
              <a:ext cx="10643054" cy="2511455"/>
            </a:xfrm>
            <a:prstGeom prst="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Aitds1">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321"/>
            <a:ext cx="8811756"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学习贯彻习近平新时代中国特色社会主义思想主题教育工作会议</a:t>
            </a:r>
          </a:p>
        </p:txBody>
      </p:sp>
      <p:grpSp>
        <p:nvGrpSpPr>
          <p:cNvPr id="25" name="组合 24">
            <a:extLst>
              <a:ext uri="{FF2B5EF4-FFF2-40B4-BE49-F238E27FC236}">
                <a16:creationId xmlns:a16="http://schemas.microsoft.com/office/drawing/2014/main" id="{254E9CD2-0DD3-4E38-A748-F8FE04B6E683}"/>
              </a:ext>
            </a:extLst>
          </p:cNvPr>
          <p:cNvGrpSpPr/>
          <p:nvPr/>
        </p:nvGrpSpPr>
        <p:grpSpPr>
          <a:xfrm>
            <a:off x="540965" y="3640747"/>
            <a:ext cx="10313220" cy="461665"/>
            <a:chOff x="2057363" y="1998633"/>
            <a:chExt cx="10313220" cy="461665"/>
          </a:xfrm>
        </p:grpSpPr>
        <p:grpSp>
          <p:nvGrpSpPr>
            <p:cNvPr id="29" name="组合 28">
              <a:extLst>
                <a:ext uri="{FF2B5EF4-FFF2-40B4-BE49-F238E27FC236}">
                  <a16:creationId xmlns:a16="http://schemas.microsoft.com/office/drawing/2014/main" id="{E439EC91-F0DF-4CD4-A1A2-56DD068038BA}"/>
                </a:ext>
              </a:extLst>
            </p:cNvPr>
            <p:cNvGrpSpPr/>
            <p:nvPr/>
          </p:nvGrpSpPr>
          <p:grpSpPr>
            <a:xfrm>
              <a:off x="2057363" y="1998633"/>
              <a:ext cx="588454" cy="461665"/>
              <a:chOff x="946956" y="1761664"/>
              <a:chExt cx="588454" cy="461665"/>
            </a:xfrm>
          </p:grpSpPr>
          <p:grpSp>
            <p:nvGrpSpPr>
              <p:cNvPr id="31" name="组合 30">
                <a:extLst>
                  <a:ext uri="{FF2B5EF4-FFF2-40B4-BE49-F238E27FC236}">
                    <a16:creationId xmlns:a16="http://schemas.microsoft.com/office/drawing/2014/main" id="{90DF016C-3C10-4C34-A83E-5AEBE33F02FE}"/>
                  </a:ext>
                </a:extLst>
              </p:cNvPr>
              <p:cNvGrpSpPr/>
              <p:nvPr/>
            </p:nvGrpSpPr>
            <p:grpSpPr>
              <a:xfrm>
                <a:off x="946956" y="1918906"/>
                <a:ext cx="295008" cy="179584"/>
                <a:chOff x="1014522" y="2087880"/>
                <a:chExt cx="295008" cy="179584"/>
              </a:xfrm>
            </p:grpSpPr>
            <p:sp>
              <p:nvSpPr>
                <p:cNvPr id="33" name="椭圆 32">
                  <a:extLst>
                    <a:ext uri="{FF2B5EF4-FFF2-40B4-BE49-F238E27FC236}">
                      <a16:creationId xmlns:a16="http://schemas.microsoft.com/office/drawing/2014/main" id="{4F210B23-3AB4-47AB-9CD3-435B6657775F}"/>
                    </a:ext>
                  </a:extLst>
                </p:cNvPr>
                <p:cNvSpPr/>
                <p:nvPr/>
              </p:nvSpPr>
              <p:spPr>
                <a:xfrm>
                  <a:off x="1014522" y="2087880"/>
                  <a:ext cx="179584" cy="179584"/>
                </a:xfrm>
                <a:prstGeom prst="ellipse">
                  <a:avLst/>
                </a:prstGeom>
                <a:solidFill>
                  <a:srgbClr val="C00000"/>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34" name="直接连接符 33">
                  <a:extLst>
                    <a:ext uri="{FF2B5EF4-FFF2-40B4-BE49-F238E27FC236}">
                      <a16:creationId xmlns:a16="http://schemas.microsoft.com/office/drawing/2014/main" id="{E7E51EDF-DA7F-420A-810F-001FCAB31EE6}"/>
                    </a:ext>
                  </a:extLst>
                </p:cNvPr>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sp>
            <p:nvSpPr>
              <p:cNvPr id="32" name="文本框 31">
                <a:extLst>
                  <a:ext uri="{FF2B5EF4-FFF2-40B4-BE49-F238E27FC236}">
                    <a16:creationId xmlns:a16="http://schemas.microsoft.com/office/drawing/2014/main" id="{99E1D267-5734-4B50-836E-44DB25817E00}"/>
                  </a:ext>
                </a:extLst>
              </p:cNvPr>
              <p:cNvSpPr txBox="1"/>
              <p:nvPr/>
            </p:nvSpPr>
            <p:spPr>
              <a:xfrm>
                <a:off x="1350679" y="1761664"/>
                <a:ext cx="184731" cy="461665"/>
              </a:xfrm>
              <a:prstGeom prst="rect">
                <a:avLst/>
              </a:prstGeom>
              <a:noFill/>
            </p:spPr>
            <p:txBody>
              <a:bodyPr wrap="none" rtlCol="0">
                <a:spAutoFit/>
              </a:bodyPr>
              <a:lstStyle/>
              <a:p>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grpSp>
        <p:sp>
          <p:nvSpPr>
            <p:cNvPr id="30" name="文本框 29">
              <a:extLst>
                <a:ext uri="{FF2B5EF4-FFF2-40B4-BE49-F238E27FC236}">
                  <a16:creationId xmlns:a16="http://schemas.microsoft.com/office/drawing/2014/main" id="{E6838DD9-1147-4BF8-AEE3-334A4760F507}"/>
                </a:ext>
              </a:extLst>
            </p:cNvPr>
            <p:cNvSpPr txBox="1"/>
            <p:nvPr/>
          </p:nvSpPr>
          <p:spPr>
            <a:xfrm>
              <a:off x="2645816" y="2016372"/>
              <a:ext cx="9724767" cy="400110"/>
            </a:xfrm>
            <a:prstGeom prst="rect">
              <a:avLst/>
            </a:prstGeom>
            <a:noFill/>
          </p:spPr>
          <p:txBody>
            <a:bodyPr wrap="square">
              <a:spAutoFit/>
            </a:bodyPr>
            <a:lstStyle/>
            <a:p>
              <a:pPr fontAlgn="auto">
                <a:spcBef>
                  <a:spcPts val="0"/>
                </a:spcBef>
                <a:spcAft>
                  <a:spcPts val="0"/>
                </a:spcAft>
                <a:defRPr/>
              </a:pPr>
              <a:r>
                <a:rPr lang="zh-CN" altLang="en-US" sz="2000" spc="600" dirty="0">
                  <a:solidFill>
                    <a:srgbClr val="0070C0"/>
                  </a:solidFill>
                  <a:cs typeface="+mn-ea"/>
                  <a:sym typeface="+mn-lt"/>
                </a:rPr>
                <a:t>中央派出指导组，对主题教育开展情况进行督促</a:t>
              </a:r>
              <a:r>
                <a:rPr lang="zh-CN" altLang="en-US" sz="2000" spc="600" dirty="0" smtClean="0">
                  <a:solidFill>
                    <a:srgbClr val="0070C0"/>
                  </a:solidFill>
                  <a:cs typeface="+mn-ea"/>
                  <a:sym typeface="+mn-lt"/>
                </a:rPr>
                <a:t>指导</a:t>
              </a:r>
              <a:endParaRPr lang="zh-CN" altLang="en-US" sz="2000" spc="600" dirty="0">
                <a:solidFill>
                  <a:srgbClr val="0070C0"/>
                </a:solidFill>
                <a:cs typeface="+mn-ea"/>
                <a:sym typeface="+mn-lt"/>
              </a:endParaRPr>
            </a:p>
          </p:txBody>
        </p:sp>
      </p:grpSp>
      <p:grpSp>
        <p:nvGrpSpPr>
          <p:cNvPr id="35" name="组合 34">
            <a:extLst>
              <a:ext uri="{FF2B5EF4-FFF2-40B4-BE49-F238E27FC236}">
                <a16:creationId xmlns:a16="http://schemas.microsoft.com/office/drawing/2014/main" id="{254E9CD2-0DD3-4E38-A748-F8FE04B6E683}"/>
              </a:ext>
            </a:extLst>
          </p:cNvPr>
          <p:cNvGrpSpPr/>
          <p:nvPr/>
        </p:nvGrpSpPr>
        <p:grpSpPr>
          <a:xfrm>
            <a:off x="540965" y="4160446"/>
            <a:ext cx="11511886" cy="725625"/>
            <a:chOff x="2057363" y="1998633"/>
            <a:chExt cx="10953124" cy="725625"/>
          </a:xfrm>
        </p:grpSpPr>
        <p:grpSp>
          <p:nvGrpSpPr>
            <p:cNvPr id="36" name="组合 35">
              <a:extLst>
                <a:ext uri="{FF2B5EF4-FFF2-40B4-BE49-F238E27FC236}">
                  <a16:creationId xmlns:a16="http://schemas.microsoft.com/office/drawing/2014/main" id="{E439EC91-F0DF-4CD4-A1A2-56DD068038BA}"/>
                </a:ext>
              </a:extLst>
            </p:cNvPr>
            <p:cNvGrpSpPr/>
            <p:nvPr/>
          </p:nvGrpSpPr>
          <p:grpSpPr>
            <a:xfrm>
              <a:off x="2057363" y="1998633"/>
              <a:ext cx="588454" cy="461665"/>
              <a:chOff x="946956" y="1761664"/>
              <a:chExt cx="588454" cy="461665"/>
            </a:xfrm>
          </p:grpSpPr>
          <p:grpSp>
            <p:nvGrpSpPr>
              <p:cNvPr id="40" name="组合 39">
                <a:extLst>
                  <a:ext uri="{FF2B5EF4-FFF2-40B4-BE49-F238E27FC236}">
                    <a16:creationId xmlns:a16="http://schemas.microsoft.com/office/drawing/2014/main" id="{90DF016C-3C10-4C34-A83E-5AEBE33F02FE}"/>
                  </a:ext>
                </a:extLst>
              </p:cNvPr>
              <p:cNvGrpSpPr/>
              <p:nvPr/>
            </p:nvGrpSpPr>
            <p:grpSpPr>
              <a:xfrm>
                <a:off x="946956" y="1918906"/>
                <a:ext cx="295008" cy="179584"/>
                <a:chOff x="1014522" y="2087880"/>
                <a:chExt cx="295008" cy="179584"/>
              </a:xfrm>
            </p:grpSpPr>
            <p:sp>
              <p:nvSpPr>
                <p:cNvPr id="45" name="椭圆 44">
                  <a:extLst>
                    <a:ext uri="{FF2B5EF4-FFF2-40B4-BE49-F238E27FC236}">
                      <a16:creationId xmlns:a16="http://schemas.microsoft.com/office/drawing/2014/main" id="{4F210B23-3AB4-47AB-9CD3-435B6657775F}"/>
                    </a:ext>
                  </a:extLst>
                </p:cNvPr>
                <p:cNvSpPr/>
                <p:nvPr/>
              </p:nvSpPr>
              <p:spPr>
                <a:xfrm>
                  <a:off x="1014522" y="2087880"/>
                  <a:ext cx="179584" cy="179584"/>
                </a:xfrm>
                <a:prstGeom prst="ellipse">
                  <a:avLst/>
                </a:prstGeom>
                <a:solidFill>
                  <a:srgbClr val="C00000"/>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46" name="直接连接符 45">
                  <a:extLst>
                    <a:ext uri="{FF2B5EF4-FFF2-40B4-BE49-F238E27FC236}">
                      <a16:creationId xmlns:a16="http://schemas.microsoft.com/office/drawing/2014/main" id="{E7E51EDF-DA7F-420A-810F-001FCAB31EE6}"/>
                    </a:ext>
                  </a:extLst>
                </p:cNvPr>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sp>
            <p:nvSpPr>
              <p:cNvPr id="41" name="文本框 40">
                <a:extLst>
                  <a:ext uri="{FF2B5EF4-FFF2-40B4-BE49-F238E27FC236}">
                    <a16:creationId xmlns:a16="http://schemas.microsoft.com/office/drawing/2014/main" id="{99E1D267-5734-4B50-836E-44DB25817E00}"/>
                  </a:ext>
                </a:extLst>
              </p:cNvPr>
              <p:cNvSpPr txBox="1"/>
              <p:nvPr/>
            </p:nvSpPr>
            <p:spPr>
              <a:xfrm>
                <a:off x="1350679" y="1761664"/>
                <a:ext cx="184731" cy="461665"/>
              </a:xfrm>
              <a:prstGeom prst="rect">
                <a:avLst/>
              </a:prstGeom>
              <a:noFill/>
            </p:spPr>
            <p:txBody>
              <a:bodyPr wrap="none" rtlCol="0">
                <a:spAutoFit/>
              </a:bodyPr>
              <a:lstStyle/>
              <a:p>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grpSp>
        <p:sp>
          <p:nvSpPr>
            <p:cNvPr id="37" name="文本框 36">
              <a:extLst>
                <a:ext uri="{FF2B5EF4-FFF2-40B4-BE49-F238E27FC236}">
                  <a16:creationId xmlns:a16="http://schemas.microsoft.com/office/drawing/2014/main" id="{E6838DD9-1147-4BF8-AEE3-334A4760F507}"/>
                </a:ext>
              </a:extLst>
            </p:cNvPr>
            <p:cNvSpPr txBox="1"/>
            <p:nvPr/>
          </p:nvSpPr>
          <p:spPr>
            <a:xfrm>
              <a:off x="2645815" y="2016372"/>
              <a:ext cx="10364672" cy="707886"/>
            </a:xfrm>
            <a:prstGeom prst="rect">
              <a:avLst/>
            </a:prstGeom>
            <a:noFill/>
          </p:spPr>
          <p:txBody>
            <a:bodyPr wrap="square">
              <a:spAutoFit/>
            </a:bodyPr>
            <a:lstStyle/>
            <a:p>
              <a:pPr fontAlgn="auto">
                <a:spcBef>
                  <a:spcPts val="0"/>
                </a:spcBef>
                <a:spcAft>
                  <a:spcPts val="0"/>
                </a:spcAft>
                <a:defRPr/>
              </a:pPr>
              <a:r>
                <a:rPr lang="zh-CN" altLang="en-US" sz="2000" spc="600" dirty="0">
                  <a:solidFill>
                    <a:schemeClr val="tx1">
                      <a:lumMod val="85000"/>
                      <a:lumOff val="15000"/>
                    </a:schemeClr>
                  </a:solidFill>
                  <a:cs typeface="+mn-ea"/>
                  <a:sym typeface="+mn-lt"/>
                </a:rPr>
                <a:t>省区市党委和行业系统主管部门党组（党委）</a:t>
              </a:r>
              <a:r>
                <a:rPr lang="zh-CN" altLang="en-US" sz="2000" spc="600" dirty="0">
                  <a:solidFill>
                    <a:srgbClr val="0070C0"/>
                  </a:solidFill>
                  <a:cs typeface="+mn-ea"/>
                  <a:sym typeface="+mn-lt"/>
                </a:rPr>
                <a:t>派出巡回指导组，加强对所属地区、部门和单位的督促</a:t>
              </a:r>
              <a:r>
                <a:rPr lang="zh-CN" altLang="en-US" sz="2000" spc="600" dirty="0" smtClean="0">
                  <a:solidFill>
                    <a:srgbClr val="0070C0"/>
                  </a:solidFill>
                  <a:cs typeface="+mn-ea"/>
                  <a:sym typeface="+mn-lt"/>
                </a:rPr>
                <a:t>指导</a:t>
              </a:r>
              <a:endParaRPr lang="zh-CN" altLang="en-US" sz="2000" spc="600" dirty="0">
                <a:solidFill>
                  <a:srgbClr val="0070C0"/>
                </a:solidFill>
                <a:cs typeface="+mn-ea"/>
                <a:sym typeface="+mn-lt"/>
              </a:endParaRPr>
            </a:p>
          </p:txBody>
        </p:sp>
      </p:grpSp>
      <p:grpSp>
        <p:nvGrpSpPr>
          <p:cNvPr id="48" name="组合 47">
            <a:extLst>
              <a:ext uri="{FF2B5EF4-FFF2-40B4-BE49-F238E27FC236}">
                <a16:creationId xmlns:a16="http://schemas.microsoft.com/office/drawing/2014/main" id="{254E9CD2-0DD3-4E38-A748-F8FE04B6E683}"/>
              </a:ext>
            </a:extLst>
          </p:cNvPr>
          <p:cNvGrpSpPr/>
          <p:nvPr/>
        </p:nvGrpSpPr>
        <p:grpSpPr>
          <a:xfrm>
            <a:off x="532105" y="4970693"/>
            <a:ext cx="11520746" cy="1341178"/>
            <a:chOff x="2057363" y="1998633"/>
            <a:chExt cx="10952601" cy="1341178"/>
          </a:xfrm>
        </p:grpSpPr>
        <p:grpSp>
          <p:nvGrpSpPr>
            <p:cNvPr id="49" name="组合 48">
              <a:extLst>
                <a:ext uri="{FF2B5EF4-FFF2-40B4-BE49-F238E27FC236}">
                  <a16:creationId xmlns:a16="http://schemas.microsoft.com/office/drawing/2014/main" id="{E439EC91-F0DF-4CD4-A1A2-56DD068038BA}"/>
                </a:ext>
              </a:extLst>
            </p:cNvPr>
            <p:cNvGrpSpPr/>
            <p:nvPr/>
          </p:nvGrpSpPr>
          <p:grpSpPr>
            <a:xfrm>
              <a:off x="2057363" y="1998633"/>
              <a:ext cx="588454" cy="461665"/>
              <a:chOff x="946956" y="1761664"/>
              <a:chExt cx="588454" cy="461665"/>
            </a:xfrm>
          </p:grpSpPr>
          <p:grpSp>
            <p:nvGrpSpPr>
              <p:cNvPr id="54" name="组合 53">
                <a:extLst>
                  <a:ext uri="{FF2B5EF4-FFF2-40B4-BE49-F238E27FC236}">
                    <a16:creationId xmlns:a16="http://schemas.microsoft.com/office/drawing/2014/main" id="{90DF016C-3C10-4C34-A83E-5AEBE33F02FE}"/>
                  </a:ext>
                </a:extLst>
              </p:cNvPr>
              <p:cNvGrpSpPr/>
              <p:nvPr/>
            </p:nvGrpSpPr>
            <p:grpSpPr>
              <a:xfrm>
                <a:off x="946956" y="1918906"/>
                <a:ext cx="295008" cy="179584"/>
                <a:chOff x="1014522" y="2087880"/>
                <a:chExt cx="295008" cy="179584"/>
              </a:xfrm>
            </p:grpSpPr>
            <p:sp>
              <p:nvSpPr>
                <p:cNvPr id="56" name="椭圆 55">
                  <a:extLst>
                    <a:ext uri="{FF2B5EF4-FFF2-40B4-BE49-F238E27FC236}">
                      <a16:creationId xmlns:a16="http://schemas.microsoft.com/office/drawing/2014/main" id="{4F210B23-3AB4-47AB-9CD3-435B6657775F}"/>
                    </a:ext>
                  </a:extLst>
                </p:cNvPr>
                <p:cNvSpPr/>
                <p:nvPr/>
              </p:nvSpPr>
              <p:spPr>
                <a:xfrm>
                  <a:off x="1014522" y="2087880"/>
                  <a:ext cx="179584" cy="179584"/>
                </a:xfrm>
                <a:prstGeom prst="ellipse">
                  <a:avLst/>
                </a:prstGeom>
                <a:solidFill>
                  <a:srgbClr val="C00000"/>
                </a:solidFill>
                <a:ln w="41275">
                  <a:solidFill>
                    <a:srgbClr val="FFF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57" name="直接连接符 56">
                  <a:extLst>
                    <a:ext uri="{FF2B5EF4-FFF2-40B4-BE49-F238E27FC236}">
                      <a16:creationId xmlns:a16="http://schemas.microsoft.com/office/drawing/2014/main" id="{E7E51EDF-DA7F-420A-810F-001FCAB31EE6}"/>
                    </a:ext>
                  </a:extLst>
                </p:cNvPr>
                <p:cNvCxnSpPr/>
                <p:nvPr/>
              </p:nvCxnSpPr>
              <p:spPr>
                <a:xfrm>
                  <a:off x="1194106" y="2187918"/>
                  <a:ext cx="115424" cy="0"/>
                </a:xfrm>
                <a:prstGeom prst="line">
                  <a:avLst/>
                </a:prstGeom>
                <a:ln w="12700">
                  <a:solidFill>
                    <a:srgbClr val="BC101A"/>
                  </a:solidFill>
                </a:ln>
              </p:spPr>
              <p:style>
                <a:lnRef idx="1">
                  <a:schemeClr val="accent1"/>
                </a:lnRef>
                <a:fillRef idx="0">
                  <a:schemeClr val="accent1"/>
                </a:fillRef>
                <a:effectRef idx="0">
                  <a:schemeClr val="accent1"/>
                </a:effectRef>
                <a:fontRef idx="minor">
                  <a:schemeClr val="tx1"/>
                </a:fontRef>
              </p:style>
            </p:cxnSp>
          </p:grpSp>
          <p:sp>
            <p:nvSpPr>
              <p:cNvPr id="55" name="文本框 54">
                <a:extLst>
                  <a:ext uri="{FF2B5EF4-FFF2-40B4-BE49-F238E27FC236}">
                    <a16:creationId xmlns:a16="http://schemas.microsoft.com/office/drawing/2014/main" id="{99E1D267-5734-4B50-836E-44DB25817E00}"/>
                  </a:ext>
                </a:extLst>
              </p:cNvPr>
              <p:cNvSpPr txBox="1"/>
              <p:nvPr/>
            </p:nvSpPr>
            <p:spPr>
              <a:xfrm>
                <a:off x="1350679" y="1761664"/>
                <a:ext cx="184731" cy="461665"/>
              </a:xfrm>
              <a:prstGeom prst="rect">
                <a:avLst/>
              </a:prstGeom>
              <a:noFill/>
            </p:spPr>
            <p:txBody>
              <a:bodyPr wrap="none" rtlCol="0">
                <a:spAutoFit/>
              </a:bodyPr>
              <a:lstStyle/>
              <a:p>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grpSp>
        <p:sp>
          <p:nvSpPr>
            <p:cNvPr id="50" name="文本框 49">
              <a:extLst>
                <a:ext uri="{FF2B5EF4-FFF2-40B4-BE49-F238E27FC236}">
                  <a16:creationId xmlns:a16="http://schemas.microsoft.com/office/drawing/2014/main" id="{E6838DD9-1147-4BF8-AEE3-334A4760F507}"/>
                </a:ext>
              </a:extLst>
            </p:cNvPr>
            <p:cNvSpPr txBox="1"/>
            <p:nvPr/>
          </p:nvSpPr>
          <p:spPr>
            <a:xfrm>
              <a:off x="2645815" y="2016372"/>
              <a:ext cx="10364149" cy="1323439"/>
            </a:xfrm>
            <a:prstGeom prst="rect">
              <a:avLst/>
            </a:prstGeom>
            <a:noFill/>
          </p:spPr>
          <p:txBody>
            <a:bodyPr wrap="square">
              <a:spAutoFit/>
            </a:bodyPr>
            <a:lstStyle/>
            <a:p>
              <a:pPr fontAlgn="auto">
                <a:spcBef>
                  <a:spcPts val="0"/>
                </a:spcBef>
                <a:spcAft>
                  <a:spcPts val="0"/>
                </a:spcAft>
                <a:defRPr/>
              </a:pPr>
              <a:r>
                <a:rPr lang="zh-CN" altLang="en-US" sz="2000" spc="600" dirty="0">
                  <a:solidFill>
                    <a:srgbClr val="0070C0"/>
                  </a:solidFill>
                  <a:cs typeface="+mn-ea"/>
                  <a:sym typeface="+mn-lt"/>
                </a:rPr>
                <a:t>各地区各部门各单位要坚持围绕中心、服务大局</a:t>
              </a:r>
              <a:r>
                <a:rPr lang="zh-CN" altLang="en-US" sz="2000" spc="600" dirty="0">
                  <a:solidFill>
                    <a:schemeClr val="tx1">
                      <a:lumMod val="85000"/>
                      <a:lumOff val="15000"/>
                    </a:schemeClr>
                  </a:solidFill>
                  <a:cs typeface="+mn-ea"/>
                  <a:sym typeface="+mn-lt"/>
                </a:rPr>
                <a:t>，把开展主题教育同贯彻落实党中央各项决策部署结合起来，同推动本地区本部门本单位的中心工作结合起来，做到两手抓、两促进，推动党员、干部将焕发出来的学习、工作热情转化为攻坚克难、干事创业的强大</a:t>
              </a:r>
              <a:r>
                <a:rPr lang="zh-CN" altLang="en-US" sz="2000" spc="600" dirty="0" smtClean="0">
                  <a:solidFill>
                    <a:schemeClr val="tx1">
                      <a:lumMod val="85000"/>
                      <a:lumOff val="15000"/>
                    </a:schemeClr>
                  </a:solidFill>
                  <a:cs typeface="+mn-ea"/>
                  <a:sym typeface="+mn-lt"/>
                </a:rPr>
                <a:t>动力</a:t>
              </a:r>
              <a:endParaRPr lang="zh-CN" altLang="en-US" sz="2000" spc="600" dirty="0">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162895455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Aitds1" descr="图片包含 游戏机, 日落, 桥&#10;&#10;描述已自动生成">
            <a:extLst>
              <a:ext uri="{FF2B5EF4-FFF2-40B4-BE49-F238E27FC236}">
                <a16:creationId xmlns:a16="http://schemas.microsoft.com/office/drawing/2014/main" id="{CC4B343A-B849-4CF9-8DAA-21166CA27E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932" y="2295121"/>
            <a:ext cx="3519938" cy="968082"/>
          </a:xfrm>
          <a:prstGeom prst="roundRect">
            <a:avLst>
              <a:gd name="adj" fmla="val 14043"/>
            </a:avLst>
          </a:prstGeom>
        </p:spPr>
      </p:pic>
      <p:sp>
        <p:nvSpPr>
          <p:cNvPr id="7" name="Aitds2">
            <a:extLst>
              <a:ext uri="{FF2B5EF4-FFF2-40B4-BE49-F238E27FC236}">
                <a16:creationId xmlns:a16="http://schemas.microsoft.com/office/drawing/2014/main" id="{7061ECE1-75BD-4716-9CC7-E401F7FEDB2F}"/>
              </a:ext>
            </a:extLst>
          </p:cNvPr>
          <p:cNvSpPr txBox="1">
            <a:spLocks noChangeArrowheads="1"/>
          </p:cNvSpPr>
          <p:nvPr/>
        </p:nvSpPr>
        <p:spPr bwMode="auto">
          <a:xfrm>
            <a:off x="1018044" y="401321"/>
            <a:ext cx="8935290"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lvl="0" algn="dist" eaLnBrk="1" hangingPunct="1">
              <a:defRPr/>
            </a:pPr>
            <a:r>
              <a:rPr lang="zh-CN" altLang="en-US" sz="2400" b="1" dirty="0">
                <a:solidFill>
                  <a:srgbClr val="C00000"/>
                </a:solidFill>
                <a:cs typeface="+mn-ea"/>
                <a:sym typeface="+mn-lt"/>
              </a:rPr>
              <a:t>学习贯彻习近平新时代中国特色社会主义思想主题教育工作会议</a:t>
            </a:r>
          </a:p>
        </p:txBody>
      </p:sp>
      <p:grpSp>
        <p:nvGrpSpPr>
          <p:cNvPr id="28" name="Aitds3">
            <a:extLst>
              <a:ext uri="{FF2B5EF4-FFF2-40B4-BE49-F238E27FC236}">
                <a16:creationId xmlns:a16="http://schemas.microsoft.com/office/drawing/2014/main" id="{14F22DFD-62A6-45BD-A0BA-82D62E092DEF}"/>
              </a:ext>
            </a:extLst>
          </p:cNvPr>
          <p:cNvGrpSpPr/>
          <p:nvPr/>
        </p:nvGrpSpPr>
        <p:grpSpPr>
          <a:xfrm>
            <a:off x="1154632" y="1083861"/>
            <a:ext cx="9641867" cy="1012413"/>
            <a:chOff x="931381" y="995714"/>
            <a:chExt cx="7231400" cy="759310"/>
          </a:xfrm>
        </p:grpSpPr>
        <p:cxnSp>
          <p:nvCxnSpPr>
            <p:cNvPr id="29" name="Aitds3-1">
              <a:extLst>
                <a:ext uri="{FF2B5EF4-FFF2-40B4-BE49-F238E27FC236}">
                  <a16:creationId xmlns:a16="http://schemas.microsoft.com/office/drawing/2014/main" id="{BFC6C6EC-0F29-4AA6-B2E4-01BC6929DF0D}"/>
                </a:ext>
              </a:extLst>
            </p:cNvPr>
            <p:cNvCxnSpPr/>
            <p:nvPr/>
          </p:nvCxnSpPr>
          <p:spPr>
            <a:xfrm flipH="1">
              <a:off x="931381" y="1700369"/>
              <a:ext cx="6599026" cy="0"/>
            </a:xfrm>
            <a:prstGeom prst="line">
              <a:avLst/>
            </a:prstGeom>
            <a:ln w="57150">
              <a:solidFill>
                <a:srgbClr val="B50000"/>
              </a:solidFill>
            </a:ln>
          </p:spPr>
          <p:style>
            <a:lnRef idx="1">
              <a:schemeClr val="accent1"/>
            </a:lnRef>
            <a:fillRef idx="0">
              <a:schemeClr val="accent1"/>
            </a:fillRef>
            <a:effectRef idx="0">
              <a:schemeClr val="accent1"/>
            </a:effectRef>
            <a:fontRef idx="minor">
              <a:schemeClr val="tx1"/>
            </a:fontRef>
          </p:style>
        </p:cxnSp>
        <p:sp>
          <p:nvSpPr>
            <p:cNvPr id="30" name="Aitds3-2">
              <a:extLst>
                <a:ext uri="{FF2B5EF4-FFF2-40B4-BE49-F238E27FC236}">
                  <a16:creationId xmlns:a16="http://schemas.microsoft.com/office/drawing/2014/main" id="{CCB43946-9B58-4535-AFE0-0D86CBBD5910}"/>
                </a:ext>
              </a:extLst>
            </p:cNvPr>
            <p:cNvSpPr/>
            <p:nvPr/>
          </p:nvSpPr>
          <p:spPr>
            <a:xfrm rot="5400000" flipH="1">
              <a:off x="6675128" y="267370"/>
              <a:ext cx="759310" cy="2215997"/>
            </a:xfrm>
            <a:custGeom>
              <a:avLst/>
              <a:gdLst>
                <a:gd name="connsiteX0" fmla="*/ 857469 w 1714303"/>
                <a:gd name="connsiteY0" fmla="*/ 0 h 5003085"/>
                <a:gd name="connsiteX1" fmla="*/ 5717 w 1714303"/>
                <a:gd name="connsiteY1" fmla="*/ 763774 h 5003085"/>
                <a:gd name="connsiteX2" fmla="*/ 0 w 1714303"/>
                <a:gd name="connsiteY2" fmla="*/ 2473905 h 5003085"/>
                <a:gd name="connsiteX3" fmla="*/ 2146 w 1714303"/>
                <a:gd name="connsiteY3" fmla="*/ 2473905 h 5003085"/>
                <a:gd name="connsiteX4" fmla="*/ 2146 w 1714303"/>
                <a:gd name="connsiteY4" fmla="*/ 5003085 h 5003085"/>
                <a:gd name="connsiteX5" fmla="*/ 277822 w 1714303"/>
                <a:gd name="connsiteY5" fmla="*/ 5003085 h 5003085"/>
                <a:gd name="connsiteX6" fmla="*/ 277822 w 1714303"/>
                <a:gd name="connsiteY6" fmla="*/ 2473905 h 5003085"/>
                <a:gd name="connsiteX7" fmla="*/ 280424 w 1714303"/>
                <a:gd name="connsiteY7" fmla="*/ 2473905 h 5003085"/>
                <a:gd name="connsiteX8" fmla="*/ 280424 w 1714303"/>
                <a:gd name="connsiteY8" fmla="*/ 808217 h 5003085"/>
                <a:gd name="connsiteX9" fmla="*/ 712176 w 1714303"/>
                <a:gd name="connsiteY9" fmla="*/ 298271 h 5003085"/>
                <a:gd name="connsiteX10" fmla="*/ 1384892 w 1714303"/>
                <a:gd name="connsiteY10" fmla="*/ 661602 h 5003085"/>
                <a:gd name="connsiteX11" fmla="*/ 1017610 w 1714303"/>
                <a:gd name="connsiteY11" fmla="*/ 1389639 h 5003085"/>
                <a:gd name="connsiteX12" fmla="*/ 1006891 w 1714303"/>
                <a:gd name="connsiteY12" fmla="*/ 1263298 h 5003085"/>
                <a:gd name="connsiteX13" fmla="*/ 697726 w 1714303"/>
                <a:gd name="connsiteY13" fmla="*/ 1565463 h 5003085"/>
                <a:gd name="connsiteX14" fmla="*/ 1097799 w 1714303"/>
                <a:gd name="connsiteY14" fmla="*/ 1827652 h 5003085"/>
                <a:gd name="connsiteX15" fmla="*/ 1076759 w 1714303"/>
                <a:gd name="connsiteY15" fmla="*/ 1679777 h 5003085"/>
                <a:gd name="connsiteX16" fmla="*/ 1714303 w 1714303"/>
                <a:gd name="connsiteY16" fmla="*/ 857013 h 5003085"/>
                <a:gd name="connsiteX17" fmla="*/ 857469 w 1714303"/>
                <a:gd name="connsiteY17" fmla="*/ 0 h 50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4303" h="5003085">
                  <a:moveTo>
                    <a:pt x="857469" y="0"/>
                  </a:moveTo>
                  <a:cubicBezTo>
                    <a:pt x="415873" y="229"/>
                    <a:pt x="52401" y="334466"/>
                    <a:pt x="5717" y="763774"/>
                  </a:cubicBezTo>
                  <a:lnTo>
                    <a:pt x="0" y="2473905"/>
                  </a:lnTo>
                  <a:lnTo>
                    <a:pt x="2146" y="2473905"/>
                  </a:lnTo>
                  <a:lnTo>
                    <a:pt x="2146" y="5003085"/>
                  </a:lnTo>
                  <a:lnTo>
                    <a:pt x="277822" y="5003085"/>
                  </a:lnTo>
                  <a:lnTo>
                    <a:pt x="277822" y="2473905"/>
                  </a:lnTo>
                  <a:lnTo>
                    <a:pt x="280424" y="2473905"/>
                  </a:lnTo>
                  <a:lnTo>
                    <a:pt x="280424" y="808217"/>
                  </a:lnTo>
                  <a:cubicBezTo>
                    <a:pt x="300273" y="566302"/>
                    <a:pt x="471370" y="359208"/>
                    <a:pt x="712176" y="298271"/>
                  </a:cubicBezTo>
                  <a:cubicBezTo>
                    <a:pt x="997046" y="226109"/>
                    <a:pt x="1289777" y="383605"/>
                    <a:pt x="1384892" y="661602"/>
                  </a:cubicBezTo>
                  <a:cubicBezTo>
                    <a:pt x="1488582" y="964340"/>
                    <a:pt x="1322805" y="1293193"/>
                    <a:pt x="1017610" y="1389639"/>
                  </a:cubicBezTo>
                  <a:lnTo>
                    <a:pt x="1006891" y="1263298"/>
                  </a:lnTo>
                  <a:lnTo>
                    <a:pt x="697726" y="1565463"/>
                  </a:lnTo>
                  <a:lnTo>
                    <a:pt x="1097799" y="1827652"/>
                  </a:lnTo>
                  <a:lnTo>
                    <a:pt x="1076759" y="1679777"/>
                  </a:lnTo>
                  <a:cubicBezTo>
                    <a:pt x="1451743" y="1582644"/>
                    <a:pt x="1713827" y="1244513"/>
                    <a:pt x="1714303" y="857013"/>
                  </a:cubicBezTo>
                  <a:cubicBezTo>
                    <a:pt x="1714938" y="383605"/>
                    <a:pt x="1330903" y="-229"/>
                    <a:pt x="857469" y="0"/>
                  </a:cubicBezTo>
                  <a:close/>
                </a:path>
              </a:pathLst>
            </a:custGeom>
            <a:gradFill>
              <a:gsLst>
                <a:gs pos="0">
                  <a:srgbClr val="E30000"/>
                </a:gs>
                <a:gs pos="100000">
                  <a:srgbClr val="C00000"/>
                </a:gs>
              </a:gsLst>
              <a:lin ang="5400000" scaled="0"/>
            </a:gradFill>
            <a:ln w="12700">
              <a:noFill/>
              <a:miter lim="400000"/>
            </a:ln>
          </p:spPr>
          <p:txBody>
            <a:bodyPr wrap="square" lIns="30480" rIns="30480">
              <a:noAutofit/>
            </a:bodyPr>
            <a:lstStyle/>
            <a:p>
              <a:endParaRPr sz="2667" dirty="0">
                <a:solidFill>
                  <a:prstClr val="black"/>
                </a:solidFill>
                <a:cs typeface="+mn-ea"/>
                <a:sym typeface="+mn-lt"/>
              </a:endParaRPr>
            </a:p>
          </p:txBody>
        </p:sp>
        <p:sp>
          <p:nvSpPr>
            <p:cNvPr id="31" name="Aitds3-3">
              <a:extLst>
                <a:ext uri="{FF2B5EF4-FFF2-40B4-BE49-F238E27FC236}">
                  <a16:creationId xmlns:a16="http://schemas.microsoft.com/office/drawing/2014/main" id="{67697F8C-5C5C-4F36-B8D8-261DFD74942A}"/>
                </a:ext>
              </a:extLst>
            </p:cNvPr>
            <p:cNvSpPr/>
            <p:nvPr/>
          </p:nvSpPr>
          <p:spPr>
            <a:xfrm>
              <a:off x="7530407" y="1091468"/>
              <a:ext cx="537183" cy="537181"/>
            </a:xfrm>
            <a:prstGeom prst="ellipse">
              <a:avLst/>
            </a:prstGeom>
            <a:gradFill>
              <a:gsLst>
                <a:gs pos="0">
                  <a:srgbClr val="E30000"/>
                </a:gs>
                <a:gs pos="100000">
                  <a:srgbClr val="C00000"/>
                </a:gs>
              </a:gsLst>
              <a:lin ang="5400000" scaled="0"/>
            </a:gradFill>
            <a:ln w="28575">
              <a:solidFill>
                <a:schemeClr val="bg1"/>
              </a:solidFill>
              <a:miter lim="400000"/>
            </a:ln>
          </p:spPr>
          <p:txBody>
            <a:bodyPr lIns="33867" tIns="33867" rIns="33867" bIns="33867" anchor="ctr"/>
            <a:lstStyle/>
            <a:p>
              <a:pPr algn="ctr" defTabSz="1219170"/>
              <a:r>
                <a:rPr lang="zh-CN" altLang="en-US" sz="4267" b="1" dirty="0">
                  <a:solidFill>
                    <a:prstClr val="white"/>
                  </a:solidFill>
                  <a:cs typeface="+mn-ea"/>
                  <a:sym typeface="+mn-lt"/>
                </a:rPr>
                <a:t>☆</a:t>
              </a:r>
              <a:endParaRPr sz="4267" b="1" dirty="0">
                <a:solidFill>
                  <a:prstClr val="white"/>
                </a:solidFill>
                <a:cs typeface="+mn-ea"/>
                <a:sym typeface="+mn-lt"/>
              </a:endParaRPr>
            </a:p>
          </p:txBody>
        </p:sp>
      </p:grpSp>
      <p:sp>
        <p:nvSpPr>
          <p:cNvPr id="32" name="Aitds4">
            <a:extLst>
              <a:ext uri="{FF2B5EF4-FFF2-40B4-BE49-F238E27FC236}">
                <a16:creationId xmlns:a16="http://schemas.microsoft.com/office/drawing/2014/main" id="{7078B914-C859-4D4F-868D-AFB367500F21}"/>
              </a:ext>
            </a:extLst>
          </p:cNvPr>
          <p:cNvSpPr txBox="1">
            <a:spLocks/>
          </p:cNvSpPr>
          <p:nvPr/>
        </p:nvSpPr>
        <p:spPr>
          <a:xfrm>
            <a:off x="1277903" y="1172328"/>
            <a:ext cx="7943360" cy="81291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1219170">
              <a:lnSpc>
                <a:spcPct val="100000"/>
              </a:lnSpc>
              <a:spcBef>
                <a:spcPct val="0"/>
              </a:spcBef>
              <a:buNone/>
              <a:defRPr/>
            </a:pPr>
            <a:r>
              <a:rPr lang="zh-CN" altLang="en-US" sz="4267" b="1" dirty="0">
                <a:gradFill>
                  <a:gsLst>
                    <a:gs pos="0">
                      <a:srgbClr val="E30000"/>
                    </a:gs>
                    <a:gs pos="100000">
                      <a:srgbClr val="C00000"/>
                    </a:gs>
                  </a:gsLst>
                  <a:lin ang="5400000" scaled="0"/>
                </a:gradFill>
                <a:cs typeface="+mn-ea"/>
                <a:sym typeface="+mn-lt"/>
              </a:rPr>
              <a:t>蔡奇在总结讲话中表示</a:t>
            </a:r>
          </a:p>
        </p:txBody>
      </p:sp>
      <p:sp>
        <p:nvSpPr>
          <p:cNvPr id="33" name="Aitds5">
            <a:extLst>
              <a:ext uri="{FF2B5EF4-FFF2-40B4-BE49-F238E27FC236}">
                <a16:creationId xmlns:a16="http://schemas.microsoft.com/office/drawing/2014/main" id="{3E070780-F235-45FA-8312-CF39A58174AF}"/>
              </a:ext>
            </a:extLst>
          </p:cNvPr>
          <p:cNvSpPr/>
          <p:nvPr/>
        </p:nvSpPr>
        <p:spPr>
          <a:xfrm>
            <a:off x="742517" y="1464739"/>
            <a:ext cx="412115" cy="41211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gradFill>
            <a:gsLst>
              <a:gs pos="0">
                <a:srgbClr val="E50000"/>
              </a:gs>
              <a:gs pos="100000">
                <a:srgbClr val="B5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1" dirty="0">
              <a:solidFill>
                <a:srgbClr val="FFFFFF"/>
              </a:solidFill>
              <a:cs typeface="+mn-ea"/>
              <a:sym typeface="+mn-lt"/>
            </a:endParaRPr>
          </a:p>
        </p:txBody>
      </p:sp>
      <p:sp>
        <p:nvSpPr>
          <p:cNvPr id="35" name="Aitds7">
            <a:extLst>
              <a:ext uri="{FF2B5EF4-FFF2-40B4-BE49-F238E27FC236}">
                <a16:creationId xmlns:a16="http://schemas.microsoft.com/office/drawing/2014/main" id="{B11AC939-0424-4ADB-8993-DAEDDEE94EFA}"/>
              </a:ext>
            </a:extLst>
          </p:cNvPr>
          <p:cNvSpPr/>
          <p:nvPr/>
        </p:nvSpPr>
        <p:spPr>
          <a:xfrm>
            <a:off x="453934" y="2295121"/>
            <a:ext cx="11294118" cy="4321655"/>
          </a:xfrm>
          <a:prstGeom prst="roundRect">
            <a:avLst>
              <a:gd name="adj" fmla="val 512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6" name="Aitds8">
            <a:extLst>
              <a:ext uri="{FF2B5EF4-FFF2-40B4-BE49-F238E27FC236}">
                <a16:creationId xmlns:a16="http://schemas.microsoft.com/office/drawing/2014/main" id="{1098865B-17CA-468B-B51E-EA6313048632}"/>
              </a:ext>
            </a:extLst>
          </p:cNvPr>
          <p:cNvSpPr txBox="1"/>
          <p:nvPr/>
        </p:nvSpPr>
        <p:spPr>
          <a:xfrm>
            <a:off x="3652492" y="2317685"/>
            <a:ext cx="8016047" cy="4413516"/>
          </a:xfrm>
          <a:prstGeom prst="rect">
            <a:avLst/>
          </a:prstGeom>
          <a:noFill/>
        </p:spPr>
        <p:txBody>
          <a:bodyPr wrap="square" rtlCol="0">
            <a:spAutoFit/>
          </a:bodyPr>
          <a:lstStyle/>
          <a:p>
            <a:pPr algn="just">
              <a:lnSpc>
                <a:spcPct val="130000"/>
              </a:lnSpc>
            </a:pPr>
            <a:r>
              <a:rPr lang="zh-CN" altLang="en-US" dirty="0">
                <a:cs typeface="+mn-ea"/>
                <a:sym typeface="+mn-lt"/>
              </a:rPr>
              <a:t>习近平总书记的重要讲话从新时代新征程党和国家事业发展全局的战略高度，深刻阐述开展主题教育的重大意义和目标要求，对主题教育各项工作作出全面部署，为全党开展主题教育提供了根本遵循，是一篇马克思主义纲领性文献。全党同志</a:t>
            </a:r>
            <a:r>
              <a:rPr lang="zh-CN" altLang="en-US" dirty="0">
                <a:solidFill>
                  <a:srgbClr val="0070C0"/>
                </a:solidFill>
                <a:cs typeface="+mn-ea"/>
                <a:sym typeface="+mn-lt"/>
              </a:rPr>
              <a:t>要认真学习领会</a:t>
            </a:r>
            <a:r>
              <a:rPr lang="zh-CN" altLang="en-US" dirty="0">
                <a:cs typeface="+mn-ea"/>
                <a:sym typeface="+mn-lt"/>
              </a:rPr>
              <a:t>，不折不扣抓好贯彻落实。</a:t>
            </a:r>
            <a:r>
              <a:rPr lang="zh-CN" altLang="en-US" dirty="0">
                <a:solidFill>
                  <a:srgbClr val="0070C0"/>
                </a:solidFill>
                <a:cs typeface="+mn-ea"/>
                <a:sym typeface="+mn-lt"/>
              </a:rPr>
              <a:t>要全面加强理论武装</a:t>
            </a:r>
            <a:r>
              <a:rPr lang="zh-CN" altLang="en-US" dirty="0">
                <a:cs typeface="+mn-ea"/>
                <a:sym typeface="+mn-lt"/>
              </a:rPr>
              <a:t>，坚持不懈用习近平新时代中国特色社会主义思想凝心铸魂，教育引导广大党员、干部更加深刻领悟“两个确立”的决定性意义，增强“四个意识”、坚定“四个自信”、做到“两个维护”。</a:t>
            </a:r>
            <a:r>
              <a:rPr lang="zh-CN" altLang="en-US" dirty="0">
                <a:solidFill>
                  <a:srgbClr val="0070C0"/>
                </a:solidFill>
                <a:cs typeface="+mn-ea"/>
                <a:sym typeface="+mn-lt"/>
              </a:rPr>
              <a:t>要大兴调查研究之风</a:t>
            </a:r>
            <a:r>
              <a:rPr lang="zh-CN" altLang="en-US" dirty="0">
                <a:cs typeface="+mn-ea"/>
                <a:sym typeface="+mn-lt"/>
              </a:rPr>
              <a:t>，运用党的创新理论研究新情况、解决新问题、总结新经验。</a:t>
            </a:r>
            <a:r>
              <a:rPr lang="zh-CN" altLang="en-US" dirty="0">
                <a:solidFill>
                  <a:srgbClr val="0070C0"/>
                </a:solidFill>
                <a:cs typeface="+mn-ea"/>
                <a:sym typeface="+mn-lt"/>
              </a:rPr>
              <a:t>要把问题整改贯穿主题教育始终</a:t>
            </a:r>
            <a:r>
              <a:rPr lang="zh-CN" altLang="en-US" dirty="0">
                <a:cs typeface="+mn-ea"/>
                <a:sym typeface="+mn-lt"/>
              </a:rPr>
              <a:t>，奔着问题去、带着问题学、对着问题改。要扑下身子真抓实干，推动高质量发展取得新成效。</a:t>
            </a:r>
            <a:r>
              <a:rPr lang="zh-CN" altLang="en-US" dirty="0">
                <a:solidFill>
                  <a:srgbClr val="0070C0"/>
                </a:solidFill>
                <a:cs typeface="+mn-ea"/>
                <a:sym typeface="+mn-lt"/>
              </a:rPr>
              <a:t>要走好新时代党的群众路线</a:t>
            </a:r>
            <a:r>
              <a:rPr lang="zh-CN" altLang="en-US" dirty="0">
                <a:cs typeface="+mn-ea"/>
                <a:sym typeface="+mn-lt"/>
              </a:rPr>
              <a:t>，坚持开门搞教育，解决群众急难愁盼问题，着力让群众得实惠。要压实压紧领导责任，加强督促指导，圆满完成主题教育各项任务。</a:t>
            </a:r>
          </a:p>
        </p:txBody>
      </p:sp>
      <p:pic>
        <p:nvPicPr>
          <p:cNvPr id="2" name="图片 1"/>
          <p:cNvPicPr>
            <a:picLocks noChangeAspect="1"/>
          </p:cNvPicPr>
          <p:nvPr/>
        </p:nvPicPr>
        <p:blipFill rotWithShape="1">
          <a:blip r:embed="rId4"/>
          <a:srcRect l="35817" t="28486" r="27894" b="36787"/>
          <a:stretch/>
        </p:blipFill>
        <p:spPr>
          <a:xfrm>
            <a:off x="463871" y="3617704"/>
            <a:ext cx="3110948" cy="2037523"/>
          </a:xfrm>
          <a:prstGeom prst="rect">
            <a:avLst/>
          </a:prstGeom>
        </p:spPr>
      </p:pic>
    </p:spTree>
    <p:extLst>
      <p:ext uri="{BB962C8B-B14F-4D97-AF65-F5344CB8AC3E}">
        <p14:creationId xmlns:p14="http://schemas.microsoft.com/office/powerpoint/2010/main" val="3644549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p:tgtEl>
                                          <p:spTgt spid="33"/>
                                        </p:tgtEl>
                                        <p:attrNameLst>
                                          <p:attrName>ppt_x</p:attrName>
                                        </p:attrNameLst>
                                      </p:cBhvr>
                                      <p:tavLst>
                                        <p:tav tm="0">
                                          <p:val>
                                            <p:strVal val="#ppt_x-#ppt_w*1.125000"/>
                                          </p:val>
                                        </p:tav>
                                        <p:tav tm="100000">
                                          <p:val>
                                            <p:strVal val="#ppt_x"/>
                                          </p:val>
                                        </p:tav>
                                      </p:tavLst>
                                    </p:anim>
                                    <p:animEffect transition="in" filter="wipe(right)">
                                      <p:cBhvr>
                                        <p:cTn id="15" dur="500"/>
                                        <p:tgtEl>
                                          <p:spTgt spid="33"/>
                                        </p:tgtEl>
                                      </p:cBhvr>
                                    </p:animEffect>
                                  </p:childTnLst>
                                </p:cTn>
                              </p:par>
                            </p:childTnLst>
                          </p:cTn>
                        </p:par>
                        <p:par>
                          <p:cTn id="16" fill="hold">
                            <p:stCondLst>
                              <p:cond delay="1000"/>
                            </p:stCondLst>
                            <p:childTnLst>
                              <p:par>
                                <p:cTn id="17" presetID="5" presetClass="entr" presetSubtype="1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32" grpId="0"/>
      <p:bldP spid="33" grpId="0" animBg="1"/>
      <p:bldP spid="35" grpId="0" animBg="1"/>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8"/>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1.xml><?xml version="1.0" encoding="utf-8"?>
<p:tagLst xmlns:a="http://schemas.openxmlformats.org/drawingml/2006/main" xmlns:r="http://schemas.openxmlformats.org/officeDocument/2006/relationships" xmlns:p="http://schemas.openxmlformats.org/presentationml/2006/main">
  <p:tag name="PA" val="v5.2.8"/>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3.xml><?xml version="1.0" encoding="utf-8"?>
<p:tagLst xmlns:a="http://schemas.openxmlformats.org/drawingml/2006/main" xmlns:r="http://schemas.openxmlformats.org/officeDocument/2006/relationships" xmlns:p="http://schemas.openxmlformats.org/presentationml/2006/main">
  <p:tag name="PA" val="v5.2.8"/>
</p:tagLst>
</file>

<file path=ppt/tags/tag14.xml><?xml version="1.0" encoding="utf-8"?>
<p:tagLst xmlns:a="http://schemas.openxmlformats.org/drawingml/2006/main" xmlns:r="http://schemas.openxmlformats.org/officeDocument/2006/relationships" xmlns:p="http://schemas.openxmlformats.org/presentationml/2006/main">
  <p:tag name="PA" val="v5.2.8"/>
</p:tagLst>
</file>

<file path=ppt/tags/tag15.xml><?xml version="1.0" encoding="utf-8"?>
<p:tagLst xmlns:a="http://schemas.openxmlformats.org/drawingml/2006/main" xmlns:r="http://schemas.openxmlformats.org/officeDocument/2006/relationships" xmlns:p="http://schemas.openxmlformats.org/presentationml/2006/main">
  <p:tag name="PA" val="v5.2.8"/>
</p:tagLst>
</file>

<file path=ppt/tags/tag16.xml><?xml version="1.0" encoding="utf-8"?>
<p:tagLst xmlns:a="http://schemas.openxmlformats.org/drawingml/2006/main" xmlns:r="http://schemas.openxmlformats.org/officeDocument/2006/relationships" xmlns:p="http://schemas.openxmlformats.org/presentationml/2006/main">
  <p:tag name="PA" val="v5.2.8"/>
</p:tagLst>
</file>

<file path=ppt/tags/tag17.xml><?xml version="1.0" encoding="utf-8"?>
<p:tagLst xmlns:a="http://schemas.openxmlformats.org/drawingml/2006/main" xmlns:r="http://schemas.openxmlformats.org/officeDocument/2006/relationships" xmlns:p="http://schemas.openxmlformats.org/presentationml/2006/main">
  <p:tag name="PA" val="v5.2.8"/>
</p:tagLst>
</file>

<file path=ppt/tags/tag18.xml><?xml version="1.0" encoding="utf-8"?>
<p:tagLst xmlns:a="http://schemas.openxmlformats.org/drawingml/2006/main" xmlns:r="http://schemas.openxmlformats.org/officeDocument/2006/relationships" xmlns:p="http://schemas.openxmlformats.org/presentationml/2006/main">
  <p:tag name="PA" val="v5.2.8"/>
</p:tagLst>
</file>

<file path=ppt/tags/tag19.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PA" val="v5.2.8"/>
</p:tagLst>
</file>

<file path=ppt/tags/tag20.xml><?xml version="1.0" encoding="utf-8"?>
<p:tagLst xmlns:a="http://schemas.openxmlformats.org/drawingml/2006/main" xmlns:r="http://schemas.openxmlformats.org/officeDocument/2006/relationships" xmlns:p="http://schemas.openxmlformats.org/presentationml/2006/main">
  <p:tag name="PA" val="v5.2.8"/>
</p:tagLst>
</file>

<file path=ppt/tags/tag21.xml><?xml version="1.0" encoding="utf-8"?>
<p:tagLst xmlns:a="http://schemas.openxmlformats.org/drawingml/2006/main" xmlns:r="http://schemas.openxmlformats.org/officeDocument/2006/relationships" xmlns:p="http://schemas.openxmlformats.org/presentationml/2006/main">
  <p:tag name="PA" val="v5.2.8"/>
</p:tagLst>
</file>

<file path=ppt/tags/tag22.xml><?xml version="1.0" encoding="utf-8"?>
<p:tagLst xmlns:a="http://schemas.openxmlformats.org/drawingml/2006/main" xmlns:r="http://schemas.openxmlformats.org/officeDocument/2006/relationships" xmlns:p="http://schemas.openxmlformats.org/presentationml/2006/main">
  <p:tag name="PA" val="v5.2.8"/>
</p:tagLst>
</file>

<file path=ppt/tags/tag23.xml><?xml version="1.0" encoding="utf-8"?>
<p:tagLst xmlns:a="http://schemas.openxmlformats.org/drawingml/2006/main" xmlns:r="http://schemas.openxmlformats.org/officeDocument/2006/relationships" xmlns:p="http://schemas.openxmlformats.org/presentationml/2006/main">
  <p:tag name="PA" val="v5.2.8"/>
</p:tagLst>
</file>

<file path=ppt/tags/tag24.xml><?xml version="1.0" encoding="utf-8"?>
<p:tagLst xmlns:a="http://schemas.openxmlformats.org/drawingml/2006/main" xmlns:r="http://schemas.openxmlformats.org/officeDocument/2006/relationships" xmlns:p="http://schemas.openxmlformats.org/presentationml/2006/main">
  <p:tag name="PA" val="v5.2.8"/>
</p:tagLst>
</file>

<file path=ppt/tags/tag25.xml><?xml version="1.0" encoding="utf-8"?>
<p:tagLst xmlns:a="http://schemas.openxmlformats.org/drawingml/2006/main" xmlns:r="http://schemas.openxmlformats.org/officeDocument/2006/relationships" xmlns:p="http://schemas.openxmlformats.org/presentationml/2006/main">
  <p:tag name="PA" val="v5.2.8"/>
</p:tagLst>
</file>

<file path=ppt/tags/tag26.xml><?xml version="1.0" encoding="utf-8"?>
<p:tagLst xmlns:a="http://schemas.openxmlformats.org/drawingml/2006/main" xmlns:r="http://schemas.openxmlformats.org/officeDocument/2006/relationships" xmlns:p="http://schemas.openxmlformats.org/presentationml/2006/main">
  <p:tag name="PA" val="v5.2.8"/>
</p:tagLst>
</file>

<file path=ppt/tags/tag27.xml><?xml version="1.0" encoding="utf-8"?>
<p:tagLst xmlns:a="http://schemas.openxmlformats.org/drawingml/2006/main" xmlns:r="http://schemas.openxmlformats.org/officeDocument/2006/relationships" xmlns:p="http://schemas.openxmlformats.org/presentationml/2006/main">
  <p:tag name="PA" val="v5.2.8"/>
</p:tagLst>
</file>

<file path=ppt/tags/tag28.xml><?xml version="1.0" encoding="utf-8"?>
<p:tagLst xmlns:a="http://schemas.openxmlformats.org/drawingml/2006/main" xmlns:r="http://schemas.openxmlformats.org/officeDocument/2006/relationships" xmlns:p="http://schemas.openxmlformats.org/presentationml/2006/main">
  <p:tag name="PA" val="v5.2.8"/>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8"/>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5.2.8"/>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8"/>
</p:tagLst>
</file>

<file path=ppt/tags/tag7.xml><?xml version="1.0" encoding="utf-8"?>
<p:tagLst xmlns:a="http://schemas.openxmlformats.org/drawingml/2006/main" xmlns:r="http://schemas.openxmlformats.org/officeDocument/2006/relationships" xmlns:p="http://schemas.openxmlformats.org/presentationml/2006/main">
  <p:tag name="PA" val="v5.2.8"/>
</p:tagLst>
</file>

<file path=ppt/tags/tag8.xml><?xml version="1.0" encoding="utf-8"?>
<p:tagLst xmlns:a="http://schemas.openxmlformats.org/drawingml/2006/main" xmlns:r="http://schemas.openxmlformats.org/officeDocument/2006/relationships" xmlns:p="http://schemas.openxmlformats.org/presentationml/2006/main">
  <p:tag name="PA" val="v5.2.8"/>
</p:tagLst>
</file>

<file path=ppt/tags/tag9.xml><?xml version="1.0" encoding="utf-8"?>
<p:tagLst xmlns:a="http://schemas.openxmlformats.org/drawingml/2006/main" xmlns:r="http://schemas.openxmlformats.org/officeDocument/2006/relationships" xmlns:p="http://schemas.openxmlformats.org/presentationml/2006/main">
  <p:tag name="PA" val="v5.2.8"/>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lhuucrxc">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8488</Words>
  <Application>Microsoft Office PowerPoint</Application>
  <PresentationFormat>宽屏</PresentationFormat>
  <Paragraphs>235</Paragraphs>
  <Slides>38</Slides>
  <Notes>27</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38</vt:i4>
      </vt:variant>
    </vt:vector>
  </HeadingPairs>
  <TitlesOfParts>
    <vt:vector size="49" baseType="lpstr">
      <vt:lpstr>阿里巴巴普惠体</vt:lpstr>
      <vt:lpstr>阿里巴巴普惠体 Light</vt:lpstr>
      <vt:lpstr>黑体</vt:lpstr>
      <vt:lpstr>宋体</vt:lpstr>
      <vt:lpstr>微软雅黑</vt:lpstr>
      <vt:lpstr>义启小魏楷</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反腐倡廉</dc:title>
  <dc:creator>第一PPT</dc:creator>
  <cp:keywords>www.1ppt.com</cp:keywords>
  <dc:description>www.1ppt.com</dc:description>
  <cp:lastModifiedBy>lenovo</cp:lastModifiedBy>
  <cp:revision>259</cp:revision>
  <dcterms:created xsi:type="dcterms:W3CDTF">2020-06-19T08:18:35Z</dcterms:created>
  <dcterms:modified xsi:type="dcterms:W3CDTF">2023-04-23T06:25:09Z</dcterms:modified>
</cp:coreProperties>
</file>